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8"/>
  </p:notesMasterIdLst>
  <p:sldIdLst>
    <p:sldId id="277" r:id="rId5"/>
    <p:sldId id="489" r:id="rId6"/>
    <p:sldId id="488" r:id="rId7"/>
    <p:sldId id="490" r:id="rId8"/>
    <p:sldId id="564" r:id="rId9"/>
    <p:sldId id="561" r:id="rId10"/>
    <p:sldId id="562" r:id="rId11"/>
    <p:sldId id="566" r:id="rId12"/>
    <p:sldId id="579" r:id="rId13"/>
    <p:sldId id="580" r:id="rId14"/>
    <p:sldId id="582" r:id="rId15"/>
    <p:sldId id="588" r:id="rId16"/>
    <p:sldId id="590" r:id="rId17"/>
    <p:sldId id="589" r:id="rId18"/>
    <p:sldId id="591" r:id="rId19"/>
    <p:sldId id="581" r:id="rId20"/>
    <p:sldId id="583" r:id="rId21"/>
    <p:sldId id="592" r:id="rId22"/>
    <p:sldId id="593" r:id="rId23"/>
    <p:sldId id="594" r:id="rId24"/>
    <p:sldId id="595" r:id="rId25"/>
    <p:sldId id="596" r:id="rId26"/>
    <p:sldId id="597" r:id="rId27"/>
    <p:sldId id="584" r:id="rId28"/>
    <p:sldId id="585" r:id="rId29"/>
    <p:sldId id="603" r:id="rId30"/>
    <p:sldId id="604" r:id="rId31"/>
    <p:sldId id="598" r:id="rId32"/>
    <p:sldId id="600" r:id="rId33"/>
    <p:sldId id="601" r:id="rId34"/>
    <p:sldId id="605" r:id="rId35"/>
    <p:sldId id="606" r:id="rId36"/>
    <p:sldId id="607" r:id="rId37"/>
    <p:sldId id="602" r:id="rId38"/>
    <p:sldId id="586" r:id="rId39"/>
    <p:sldId id="587" r:id="rId40"/>
    <p:sldId id="608" r:id="rId41"/>
    <p:sldId id="609" r:id="rId42"/>
    <p:sldId id="599" r:id="rId43"/>
    <p:sldId id="512" r:id="rId44"/>
    <p:sldId id="513" r:id="rId45"/>
    <p:sldId id="555" r:id="rId46"/>
    <p:sldId id="556" r:id="rId47"/>
  </p:sldIdLst>
  <p:sldSz cx="9144000" cy="6858000" type="screen4x3"/>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0A0A"/>
    <a:srgbClr val="61A3F1"/>
    <a:srgbClr val="AC5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12" autoAdjust="0"/>
    <p:restoredTop sz="95847" autoAdjust="0"/>
  </p:normalViewPr>
  <p:slideViewPr>
    <p:cSldViewPr>
      <p:cViewPr varScale="1">
        <p:scale>
          <a:sx n="155" d="100"/>
          <a:sy n="155" d="100"/>
        </p:scale>
        <p:origin x="1592" y="-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35EDA-CB3F-2B4E-BFFC-F85F9796F499}" type="datetimeFigureOut">
              <a:rPr lang="en-US" smtClean="0"/>
              <a:t>6/14/22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3B9E1-6D24-DD4A-9BE5-914672E60F7E}" type="slidenum">
              <a:rPr lang="en-US" smtClean="0"/>
              <a:t>‹#›</a:t>
            </a:fld>
            <a:endParaRPr lang="en-US"/>
          </a:p>
        </p:txBody>
      </p:sp>
    </p:spTree>
    <p:extLst>
      <p:ext uri="{BB962C8B-B14F-4D97-AF65-F5344CB8AC3E}">
        <p14:creationId xmlns:p14="http://schemas.microsoft.com/office/powerpoint/2010/main" val="43263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1</a:t>
            </a:fld>
            <a:endParaRPr lang="en-US"/>
          </a:p>
        </p:txBody>
      </p:sp>
    </p:spTree>
    <p:extLst>
      <p:ext uri="{BB962C8B-B14F-4D97-AF65-F5344CB8AC3E}">
        <p14:creationId xmlns:p14="http://schemas.microsoft.com/office/powerpoint/2010/main" val="46063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34</a:t>
            </a:fld>
            <a:endParaRPr lang="en-US"/>
          </a:p>
        </p:txBody>
      </p:sp>
    </p:spTree>
    <p:extLst>
      <p:ext uri="{BB962C8B-B14F-4D97-AF65-F5344CB8AC3E}">
        <p14:creationId xmlns:p14="http://schemas.microsoft.com/office/powerpoint/2010/main" val="2094033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35</a:t>
            </a:fld>
            <a:endParaRPr lang="en-US"/>
          </a:p>
        </p:txBody>
      </p:sp>
    </p:spTree>
    <p:extLst>
      <p:ext uri="{BB962C8B-B14F-4D97-AF65-F5344CB8AC3E}">
        <p14:creationId xmlns:p14="http://schemas.microsoft.com/office/powerpoint/2010/main" val="913217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39</a:t>
            </a:fld>
            <a:endParaRPr lang="en-US"/>
          </a:p>
        </p:txBody>
      </p:sp>
    </p:spTree>
    <p:extLst>
      <p:ext uri="{BB962C8B-B14F-4D97-AF65-F5344CB8AC3E}">
        <p14:creationId xmlns:p14="http://schemas.microsoft.com/office/powerpoint/2010/main" val="383613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4</a:t>
            </a:fld>
            <a:endParaRPr lang="en-US"/>
          </a:p>
        </p:txBody>
      </p:sp>
    </p:spTree>
    <p:extLst>
      <p:ext uri="{BB962C8B-B14F-4D97-AF65-F5344CB8AC3E}">
        <p14:creationId xmlns:p14="http://schemas.microsoft.com/office/powerpoint/2010/main" val="155972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10</a:t>
            </a:fld>
            <a:endParaRPr lang="en-US"/>
          </a:p>
        </p:txBody>
      </p:sp>
    </p:spTree>
    <p:extLst>
      <p:ext uri="{BB962C8B-B14F-4D97-AF65-F5344CB8AC3E}">
        <p14:creationId xmlns:p14="http://schemas.microsoft.com/office/powerpoint/2010/main" val="703458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15</a:t>
            </a:fld>
            <a:endParaRPr lang="en-US"/>
          </a:p>
        </p:txBody>
      </p:sp>
    </p:spTree>
    <p:extLst>
      <p:ext uri="{BB962C8B-B14F-4D97-AF65-F5344CB8AC3E}">
        <p14:creationId xmlns:p14="http://schemas.microsoft.com/office/powerpoint/2010/main" val="170337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16</a:t>
            </a:fld>
            <a:endParaRPr lang="en-US"/>
          </a:p>
        </p:txBody>
      </p:sp>
    </p:spTree>
    <p:extLst>
      <p:ext uri="{BB962C8B-B14F-4D97-AF65-F5344CB8AC3E}">
        <p14:creationId xmlns:p14="http://schemas.microsoft.com/office/powerpoint/2010/main" val="100712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23</a:t>
            </a:fld>
            <a:endParaRPr lang="en-US"/>
          </a:p>
        </p:txBody>
      </p:sp>
    </p:spTree>
    <p:extLst>
      <p:ext uri="{BB962C8B-B14F-4D97-AF65-F5344CB8AC3E}">
        <p14:creationId xmlns:p14="http://schemas.microsoft.com/office/powerpoint/2010/main" val="3589312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24</a:t>
            </a:fld>
            <a:endParaRPr lang="en-US"/>
          </a:p>
        </p:txBody>
      </p:sp>
    </p:spTree>
    <p:extLst>
      <p:ext uri="{BB962C8B-B14F-4D97-AF65-F5344CB8AC3E}">
        <p14:creationId xmlns:p14="http://schemas.microsoft.com/office/powerpoint/2010/main" val="3150112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28</a:t>
            </a:fld>
            <a:endParaRPr lang="en-US"/>
          </a:p>
        </p:txBody>
      </p:sp>
    </p:spTree>
    <p:extLst>
      <p:ext uri="{BB962C8B-B14F-4D97-AF65-F5344CB8AC3E}">
        <p14:creationId xmlns:p14="http://schemas.microsoft.com/office/powerpoint/2010/main" val="2444770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F3B9E1-6D24-DD4A-9BE5-914672E60F7E}" type="slidenum">
              <a:rPr lang="en-US" smtClean="0"/>
              <a:t>29</a:t>
            </a:fld>
            <a:endParaRPr lang="en-US"/>
          </a:p>
        </p:txBody>
      </p:sp>
    </p:spTree>
    <p:extLst>
      <p:ext uri="{BB962C8B-B14F-4D97-AF65-F5344CB8AC3E}">
        <p14:creationId xmlns:p14="http://schemas.microsoft.com/office/powerpoint/2010/main" val="155747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2015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9E593C-9166-4B72-AE94-8BA707DA0663}" type="datetimeFigureOut">
              <a:rPr lang="en-US" smtClean="0"/>
              <a:pPr/>
              <a:t>6/14/22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447F04-5B4A-4B3A-B7B2-0498BAC8F13C}" type="slidenum">
              <a:rPr lang="en-US" smtClean="0"/>
              <a:pPr/>
              <a:t>‹#›</a:t>
            </a:fld>
            <a:endParaRPr lang="en-US"/>
          </a:p>
        </p:txBody>
      </p:sp>
    </p:spTree>
    <p:extLst>
      <p:ext uri="{BB962C8B-B14F-4D97-AF65-F5344CB8AC3E}">
        <p14:creationId xmlns:p14="http://schemas.microsoft.com/office/powerpoint/2010/main" val="363764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19E593C-9166-4B72-AE94-8BA707DA0663}" type="datetimeFigureOut">
              <a:rPr lang="en-US" smtClean="0"/>
              <a:pPr/>
              <a:t>6/14/22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47F04-5B4A-4B3A-B7B2-0498BAC8F13C}" type="slidenum">
              <a:rPr lang="en-US" smtClean="0"/>
              <a:pPr/>
              <a:t>‹#›</a:t>
            </a:fld>
            <a:endParaRPr lang="en-US"/>
          </a:p>
        </p:txBody>
      </p:sp>
    </p:spTree>
    <p:extLst>
      <p:ext uri="{BB962C8B-B14F-4D97-AF65-F5344CB8AC3E}">
        <p14:creationId xmlns:p14="http://schemas.microsoft.com/office/powerpoint/2010/main" val="2778002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19E593C-9166-4B72-AE94-8BA707DA0663}" type="datetimeFigureOut">
              <a:rPr lang="en-US" smtClean="0"/>
              <a:pPr/>
              <a:t>6/14/22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47F04-5B4A-4B3A-B7B2-0498BAC8F13C}"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024861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55437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19E593C-9166-4B72-AE94-8BA707DA0663}" type="datetimeFigureOut">
              <a:rPr lang="en-US" smtClean="0"/>
              <a:pPr/>
              <a:t>6/14/22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47F04-5B4A-4B3A-B7B2-0498BAC8F13C}" type="slidenum">
              <a:rPr lang="en-US" smtClean="0"/>
              <a:pPr/>
              <a:t>‹#›</a:t>
            </a:fld>
            <a:endParaRPr lang="en-US"/>
          </a:p>
        </p:txBody>
      </p:sp>
    </p:spTree>
    <p:extLst>
      <p:ext uri="{BB962C8B-B14F-4D97-AF65-F5344CB8AC3E}">
        <p14:creationId xmlns:p14="http://schemas.microsoft.com/office/powerpoint/2010/main" val="1280461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19E593C-9166-4B72-AE94-8BA707DA0663}" type="datetimeFigureOut">
              <a:rPr lang="en-US" smtClean="0"/>
              <a:pPr/>
              <a:t>6/14/22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447F04-5B4A-4B3A-B7B2-0498BAC8F13C}" type="slidenum">
              <a:rPr lang="en-US" smtClean="0"/>
              <a:pPr/>
              <a:t>‹#›</a:t>
            </a:fld>
            <a:endParaRPr lang="en-US"/>
          </a:p>
        </p:txBody>
      </p:sp>
    </p:spTree>
    <p:extLst>
      <p:ext uri="{BB962C8B-B14F-4D97-AF65-F5344CB8AC3E}">
        <p14:creationId xmlns:p14="http://schemas.microsoft.com/office/powerpoint/2010/main" val="12660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5146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212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6/14/22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853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103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9E593C-9166-4B72-AE94-8BA707DA0663}" type="datetimeFigureOut">
              <a:rPr lang="en-US" smtClean="0"/>
              <a:pPr/>
              <a:t>6/14/22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447F04-5B4A-4B3A-B7B2-0498BAC8F13C}" type="slidenum">
              <a:rPr lang="en-US" smtClean="0"/>
              <a:pPr/>
              <a:t>‹#›</a:t>
            </a:fld>
            <a:endParaRPr lang="en-US"/>
          </a:p>
        </p:txBody>
      </p:sp>
    </p:spTree>
    <p:extLst>
      <p:ext uri="{BB962C8B-B14F-4D97-AF65-F5344CB8AC3E}">
        <p14:creationId xmlns:p14="http://schemas.microsoft.com/office/powerpoint/2010/main" val="414637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3003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6/14/22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6468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6/14/22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220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6/14/22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220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9E593C-9166-4B72-AE94-8BA707DA0663}" type="datetimeFigureOut">
              <a:rPr lang="en-US" smtClean="0"/>
              <a:pPr/>
              <a:t>6/14/22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447F04-5B4A-4B3A-B7B2-0498BAC8F13C}" type="slidenum">
              <a:rPr lang="en-US" smtClean="0"/>
              <a:pPr/>
              <a:t>‹#›</a:t>
            </a:fld>
            <a:endParaRPr lang="en-US"/>
          </a:p>
        </p:txBody>
      </p:sp>
    </p:spTree>
    <p:extLst>
      <p:ext uri="{BB962C8B-B14F-4D97-AF65-F5344CB8AC3E}">
        <p14:creationId xmlns:p14="http://schemas.microsoft.com/office/powerpoint/2010/main" val="498884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19E593C-9166-4B72-AE94-8BA707DA0663}" type="datetimeFigureOut">
              <a:rPr lang="en-US" smtClean="0"/>
              <a:pPr/>
              <a:t>6/14/22</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89447F04-5B4A-4B3A-B7B2-0498BAC8F13C}" type="slidenum">
              <a:rPr lang="en-US" smtClean="0"/>
              <a:pPr/>
              <a:t>‹#›</a:t>
            </a:fld>
            <a:endParaRPr lang="en-US"/>
          </a:p>
        </p:txBody>
      </p:sp>
    </p:spTree>
    <p:extLst>
      <p:ext uri="{BB962C8B-B14F-4D97-AF65-F5344CB8AC3E}">
        <p14:creationId xmlns:p14="http://schemas.microsoft.com/office/powerpoint/2010/main" val="3051630869"/>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store.arduino.cc/products/arduino-mega-2560-rev3" TargetMode="External"/><Relationship Id="rId2" Type="http://schemas.openxmlformats.org/officeDocument/2006/relationships/hyperlink" Target="https://www.arduino.cc/" TargetMode="External"/><Relationship Id="rId1" Type="http://schemas.openxmlformats.org/officeDocument/2006/relationships/slideLayout" Target="../slideLayouts/slideLayout2.xml"/><Relationship Id="rId4" Type="http://schemas.openxmlformats.org/officeDocument/2006/relationships/hyperlink" Target="https://www.espressif.com/en/products/socs/esp32"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21D72B3-B535-624A-9D3B-CAA5222B8B57}"/>
              </a:ext>
            </a:extLst>
          </p:cNvPr>
          <p:cNvSpPr/>
          <p:nvPr/>
        </p:nvSpPr>
        <p:spPr>
          <a:xfrm>
            <a:off x="1651519" y="2004915"/>
            <a:ext cx="6288833" cy="1753684"/>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2" name="Title 1">
            <a:extLst>
              <a:ext uri="{FF2B5EF4-FFF2-40B4-BE49-F238E27FC236}">
                <a16:creationId xmlns:a16="http://schemas.microsoft.com/office/drawing/2014/main" id="{773C6FD6-F11D-8348-9434-B21FF9E32459}"/>
              </a:ext>
            </a:extLst>
          </p:cNvPr>
          <p:cNvSpPr>
            <a:spLocks noGrp="1"/>
          </p:cNvSpPr>
          <p:nvPr>
            <p:ph type="ctrTitle"/>
          </p:nvPr>
        </p:nvSpPr>
        <p:spPr>
          <a:xfrm>
            <a:off x="1651520" y="76200"/>
            <a:ext cx="6288832" cy="2133600"/>
          </a:xfrm>
        </p:spPr>
        <p:txBody>
          <a:bodyPr vert="horz" lIns="91440" tIns="3429000" rIns="91440" bIns="45720" rtlCol="0" anchor="ctr">
            <a:noAutofit/>
          </a:bodyPr>
          <a:lstStyle/>
          <a:p>
            <a:pPr algn="ctr"/>
            <a:r>
              <a:rPr lang="en-US" sz="3300" b="1" dirty="0">
                <a:solidFill>
                  <a:schemeClr val="bg2">
                    <a:lumMod val="60000"/>
                    <a:lumOff val="40000"/>
                  </a:schemeClr>
                </a:solidFill>
              </a:rPr>
              <a:t>PHYS204:</a:t>
            </a:r>
            <a:br>
              <a:rPr lang="en-US" sz="3300" b="1" dirty="0">
                <a:solidFill>
                  <a:schemeClr val="bg2">
                    <a:lumMod val="60000"/>
                    <a:lumOff val="40000"/>
                  </a:schemeClr>
                </a:solidFill>
              </a:rPr>
            </a:br>
            <a:r>
              <a:rPr lang="en-US" sz="3300" b="1" dirty="0">
                <a:solidFill>
                  <a:schemeClr val="bg2">
                    <a:lumMod val="60000"/>
                    <a:lumOff val="40000"/>
                  </a:schemeClr>
                </a:solidFill>
              </a:rPr>
              <a:t>The Governing Laws of Physics</a:t>
            </a:r>
            <a:endParaRPr lang="en-US" sz="3300" dirty="0">
              <a:solidFill>
                <a:schemeClr val="bg2">
                  <a:lumMod val="60000"/>
                  <a:lumOff val="40000"/>
                </a:schemeClr>
              </a:solidFill>
            </a:endParaRPr>
          </a:p>
        </p:txBody>
      </p:sp>
      <p:sp>
        <p:nvSpPr>
          <p:cNvPr id="3" name="Subtitle 2">
            <a:extLst>
              <a:ext uri="{FF2B5EF4-FFF2-40B4-BE49-F238E27FC236}">
                <a16:creationId xmlns:a16="http://schemas.microsoft.com/office/drawing/2014/main" id="{EBDE6FF6-B2F0-FF4F-A85B-CC93847EC5D5}"/>
              </a:ext>
            </a:extLst>
          </p:cNvPr>
          <p:cNvSpPr>
            <a:spLocks noGrp="1"/>
          </p:cNvSpPr>
          <p:nvPr>
            <p:ph type="subTitle" idx="1"/>
          </p:nvPr>
        </p:nvSpPr>
        <p:spPr>
          <a:xfrm>
            <a:off x="7495051" y="6352642"/>
            <a:ext cx="2106149" cy="429158"/>
          </a:xfrm>
        </p:spPr>
        <p:txBody>
          <a:bodyPr>
            <a:normAutofit fontScale="40000" lnSpcReduction="20000"/>
          </a:bodyPr>
          <a:lstStyle/>
          <a:p>
            <a:r>
              <a:rPr lang="en-US" b="1" dirty="0">
                <a:solidFill>
                  <a:schemeClr val="tx1"/>
                </a:solidFill>
              </a:rPr>
              <a:t>Created by: Jeremy Duncan</a:t>
            </a:r>
          </a:p>
          <a:p>
            <a:r>
              <a:rPr lang="en-US" b="1" dirty="0">
                <a:solidFill>
                  <a:schemeClr val="tx1"/>
                </a:solidFill>
              </a:rPr>
              <a:t>June 14</a:t>
            </a:r>
            <a:r>
              <a:rPr lang="en-US" b="1" baseline="30000" dirty="0">
                <a:solidFill>
                  <a:schemeClr val="tx1"/>
                </a:solidFill>
              </a:rPr>
              <a:t>th</a:t>
            </a:r>
            <a:r>
              <a:rPr lang="en-US" b="1" dirty="0">
                <a:solidFill>
                  <a:schemeClr val="tx1"/>
                </a:solidFill>
              </a:rPr>
              <a:t> 2022</a:t>
            </a:r>
          </a:p>
        </p:txBody>
      </p:sp>
    </p:spTree>
    <p:extLst>
      <p:ext uri="{BB962C8B-B14F-4D97-AF65-F5344CB8AC3E}">
        <p14:creationId xmlns:p14="http://schemas.microsoft.com/office/powerpoint/2010/main" val="104761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56BCEC-1853-1342-A915-2300BCD5AC1F}"/>
              </a:ext>
            </a:extLst>
          </p:cNvPr>
          <p:cNvSpPr/>
          <p:nvPr/>
        </p:nvSpPr>
        <p:spPr>
          <a:xfrm>
            <a:off x="2928938" y="1146772"/>
            <a:ext cx="3295650" cy="787587"/>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4" name="TextBox 3">
            <a:extLst>
              <a:ext uri="{FF2B5EF4-FFF2-40B4-BE49-F238E27FC236}">
                <a16:creationId xmlns:a16="http://schemas.microsoft.com/office/drawing/2014/main" id="{DDC9FF25-A95A-404E-ABB5-BD229F88249D}"/>
              </a:ext>
            </a:extLst>
          </p:cNvPr>
          <p:cNvSpPr txBox="1"/>
          <p:nvPr/>
        </p:nvSpPr>
        <p:spPr>
          <a:xfrm>
            <a:off x="-2" y="3562306"/>
            <a:ext cx="9144002" cy="2200602"/>
          </a:xfrm>
          <a:prstGeom prst="rect">
            <a:avLst/>
          </a:prstGeom>
          <a:noFill/>
        </p:spPr>
        <p:txBody>
          <a:bodyPr wrap="square" rtlCol="0" anchor="ctr">
            <a:spAutoFit/>
          </a:bodyPr>
          <a:lstStyle/>
          <a:p>
            <a:pPr algn="ctr" defTabSz="342900"/>
            <a:r>
              <a:rPr lang="en-US" sz="2100" b="1" cap="all" dirty="0">
                <a:ln w="3175" cmpd="sng">
                  <a:noFill/>
                </a:ln>
                <a:solidFill>
                  <a:prstClr val="white"/>
                </a:solidFill>
                <a:latin typeface="Bookman Old Style" panose="02050604050505020204"/>
              </a:rPr>
              <a:t>In section Two of my project, I:</a:t>
            </a:r>
          </a:p>
          <a:p>
            <a:pPr algn="ctr" defTabSz="342900"/>
            <a:endParaRPr lang="en-US" sz="2100" b="1" cap="all" dirty="0">
              <a:ln w="3175" cmpd="sng">
                <a:noFill/>
              </a:ln>
              <a:solidFill>
                <a:prstClr val="white"/>
              </a:solidFill>
              <a:latin typeface="Bookman Old Style" panose="02050604050505020204"/>
            </a:endParaRPr>
          </a:p>
          <a:p>
            <a:pPr algn="ctr" defTabSz="342900"/>
            <a:r>
              <a:rPr lang="en-US" sz="1600" b="1" cap="all" dirty="0">
                <a:ln w="3175" cmpd="sng">
                  <a:noFill/>
                </a:ln>
                <a:solidFill>
                  <a:prstClr val="white"/>
                </a:solidFill>
                <a:latin typeface="Bookman Old Style" panose="02050604050505020204"/>
              </a:rPr>
              <a:t>Demonstrate the accuracy of the ultrasonic sensor at measuring distance.</a:t>
            </a:r>
          </a:p>
          <a:p>
            <a:pPr marL="342900" indent="-342900" algn="ctr"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2285997"/>
            <a:ext cx="9144000" cy="533403"/>
          </a:xfrm>
        </p:spPr>
        <p:txBody>
          <a:bodyPr>
            <a:normAutofit fontScale="90000"/>
          </a:bodyPr>
          <a:lstStyle/>
          <a:p>
            <a:pPr algn="ctr"/>
            <a:r>
              <a:rPr lang="en-US" sz="3300" b="1" dirty="0">
                <a:solidFill>
                  <a:schemeClr val="bg2">
                    <a:lumMod val="60000"/>
                    <a:lumOff val="40000"/>
                  </a:schemeClr>
                </a:solidFill>
              </a:rPr>
              <a:t>Precision of Ultrasonic Sensor</a:t>
            </a:r>
            <a:br>
              <a:rPr lang="en-US" sz="3300" b="1" dirty="0">
                <a:solidFill>
                  <a:schemeClr val="bg2">
                    <a:lumMod val="60000"/>
                    <a:lumOff val="40000"/>
                  </a:schemeClr>
                </a:solidFill>
              </a:rPr>
            </a:br>
            <a:endParaRPr lang="en-US" b="1" dirty="0">
              <a:solidFill>
                <a:schemeClr val="bg2">
                  <a:lumMod val="60000"/>
                  <a:lumOff val="40000"/>
                </a:schemeClr>
              </a:solidFill>
            </a:endParaRPr>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1146772"/>
            <a:ext cx="9144000" cy="787587"/>
          </a:xfrm>
        </p:spPr>
        <p:txBody>
          <a:bodyPr>
            <a:normAutofit fontScale="90000"/>
          </a:bodyPr>
          <a:lstStyle/>
          <a:p>
            <a:pPr algn="ctr"/>
            <a:r>
              <a:rPr lang="en-US" sz="4500" b="1" dirty="0">
                <a:solidFill>
                  <a:schemeClr val="bg2">
                    <a:lumMod val="60000"/>
                    <a:lumOff val="40000"/>
                  </a:schemeClr>
                </a:solidFill>
                <a:latin typeface="+mn-lt"/>
              </a:rPr>
              <a:t>SECTION</a:t>
            </a:r>
            <a:r>
              <a:rPr lang="en-US" sz="4950" b="1" dirty="0">
                <a:solidFill>
                  <a:schemeClr val="bg2">
                    <a:lumMod val="60000"/>
                    <a:lumOff val="40000"/>
                  </a:schemeClr>
                </a:solidFill>
                <a:latin typeface="+mn-lt"/>
              </a:rPr>
              <a:t> 2</a:t>
            </a:r>
          </a:p>
        </p:txBody>
      </p:sp>
    </p:spTree>
    <p:extLst>
      <p:ext uri="{BB962C8B-B14F-4D97-AF65-F5344CB8AC3E}">
        <p14:creationId xmlns:p14="http://schemas.microsoft.com/office/powerpoint/2010/main" val="1820369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2: Precision of Ultrasonic Sensor</a:t>
            </a:r>
          </a:p>
        </p:txBody>
      </p:sp>
      <p:pic>
        <p:nvPicPr>
          <p:cNvPr id="7" name="Content Placeholder 4" descr="A picture containing website&#10;&#10;Description automatically generated">
            <a:extLst>
              <a:ext uri="{FF2B5EF4-FFF2-40B4-BE49-F238E27FC236}">
                <a16:creationId xmlns:a16="http://schemas.microsoft.com/office/drawing/2014/main" id="{32070548-4861-83F4-2A49-EA253E457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81" y="1283732"/>
            <a:ext cx="3720622" cy="4993303"/>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4C986C1C-AC4E-9D87-0BB2-914B6F10D62C}"/>
              </a:ext>
            </a:extLst>
          </p:cNvPr>
          <p:cNvSpPr txBox="1"/>
          <p:nvPr/>
        </p:nvSpPr>
        <p:spPr>
          <a:xfrm>
            <a:off x="457200" y="914400"/>
            <a:ext cx="3716503" cy="369332"/>
          </a:xfrm>
          <a:prstGeom prst="rect">
            <a:avLst/>
          </a:prstGeom>
          <a:noFill/>
        </p:spPr>
        <p:txBody>
          <a:bodyPr wrap="square" rtlCol="0">
            <a:spAutoFit/>
          </a:bodyPr>
          <a:lstStyle/>
          <a:p>
            <a:pPr algn="ctr"/>
            <a:r>
              <a:rPr lang="en-US" dirty="0"/>
              <a:t>Experiment Set-up</a:t>
            </a:r>
          </a:p>
        </p:txBody>
      </p:sp>
      <p:sp>
        <p:nvSpPr>
          <p:cNvPr id="5" name="TextBox 4">
            <a:extLst>
              <a:ext uri="{FF2B5EF4-FFF2-40B4-BE49-F238E27FC236}">
                <a16:creationId xmlns:a16="http://schemas.microsoft.com/office/drawing/2014/main" id="{D03CF6A1-1E9F-7C2C-8BBA-F9884C0EA91E}"/>
              </a:ext>
            </a:extLst>
          </p:cNvPr>
          <p:cNvSpPr txBox="1"/>
          <p:nvPr/>
        </p:nvSpPr>
        <p:spPr>
          <a:xfrm>
            <a:off x="4267200" y="2274838"/>
            <a:ext cx="4800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this experiment I am testing the accuracy of the ultrasonic sensor.</a:t>
            </a:r>
          </a:p>
          <a:p>
            <a:pPr marL="285750" indent="-285750">
              <a:buFont typeface="Arial" panose="020B0604020202020204" pitchFamily="34" charset="0"/>
              <a:buChar char="•"/>
            </a:pPr>
            <a:r>
              <a:rPr lang="en-US" dirty="0"/>
              <a:t>This is accomplished by comparing the time it takes for the Arduino to register that the sound waves bounced back from a known distance and comparing that with the known standard (speed of sound).</a:t>
            </a:r>
          </a:p>
        </p:txBody>
      </p:sp>
    </p:spTree>
    <p:extLst>
      <p:ext uri="{BB962C8B-B14F-4D97-AF65-F5344CB8AC3E}">
        <p14:creationId xmlns:p14="http://schemas.microsoft.com/office/powerpoint/2010/main" val="294629111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2: Precision of Ultrasonic Sensor</a:t>
            </a:r>
          </a:p>
        </p:txBody>
      </p:sp>
      <p:pic>
        <p:nvPicPr>
          <p:cNvPr id="5" name="Content Placeholder 5" descr="Graphical user interface, text, application&#10;&#10;Description automatically generated">
            <a:extLst>
              <a:ext uri="{FF2B5EF4-FFF2-40B4-BE49-F238E27FC236}">
                <a16:creationId xmlns:a16="http://schemas.microsoft.com/office/drawing/2014/main" id="{0FE58283-2569-E327-0E8C-53AD037A4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98" y="2590800"/>
            <a:ext cx="7393404" cy="2909888"/>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512D5E6F-A983-1A47-BE20-CA4FE143D05F}"/>
              </a:ext>
            </a:extLst>
          </p:cNvPr>
          <p:cNvSpPr txBox="1"/>
          <p:nvPr/>
        </p:nvSpPr>
        <p:spPr>
          <a:xfrm>
            <a:off x="875298" y="1524000"/>
            <a:ext cx="7393404" cy="646331"/>
          </a:xfrm>
          <a:prstGeom prst="rect">
            <a:avLst/>
          </a:prstGeom>
          <a:noFill/>
        </p:spPr>
        <p:txBody>
          <a:bodyPr wrap="square" rtlCol="0">
            <a:spAutoFit/>
          </a:bodyPr>
          <a:lstStyle/>
          <a:p>
            <a:r>
              <a:rPr lang="en-US" dirty="0"/>
              <a:t>The Arduino serial monitor is showing the time it takes for the sound waves to bounce back.</a:t>
            </a:r>
          </a:p>
        </p:txBody>
      </p:sp>
    </p:spTree>
    <p:extLst>
      <p:ext uri="{BB962C8B-B14F-4D97-AF65-F5344CB8AC3E}">
        <p14:creationId xmlns:p14="http://schemas.microsoft.com/office/powerpoint/2010/main" val="587438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2: Precision of Ultrasonic Sensor</a:t>
            </a:r>
          </a:p>
        </p:txBody>
      </p:sp>
      <p:sp>
        <p:nvSpPr>
          <p:cNvPr id="4" name="TextBox 3">
            <a:extLst>
              <a:ext uri="{FF2B5EF4-FFF2-40B4-BE49-F238E27FC236}">
                <a16:creationId xmlns:a16="http://schemas.microsoft.com/office/drawing/2014/main" id="{4C986C1C-AC4E-9D87-0BB2-914B6F10D62C}"/>
              </a:ext>
            </a:extLst>
          </p:cNvPr>
          <p:cNvSpPr txBox="1"/>
          <p:nvPr/>
        </p:nvSpPr>
        <p:spPr>
          <a:xfrm>
            <a:off x="509002" y="1600200"/>
            <a:ext cx="7759700" cy="369332"/>
          </a:xfrm>
          <a:prstGeom prst="rect">
            <a:avLst/>
          </a:prstGeom>
          <a:noFill/>
        </p:spPr>
        <p:txBody>
          <a:bodyPr wrap="square" rtlCol="0">
            <a:spAutoFit/>
          </a:bodyPr>
          <a:lstStyle/>
          <a:p>
            <a:pPr algn="ctr"/>
            <a:r>
              <a:rPr lang="en-US" dirty="0"/>
              <a:t>This is the data generated from each trial of the experiment.</a:t>
            </a:r>
          </a:p>
        </p:txBody>
      </p:sp>
      <p:pic>
        <p:nvPicPr>
          <p:cNvPr id="3" name="Picture 2" descr="Table&#10;&#10;Description automatically generated">
            <a:extLst>
              <a:ext uri="{FF2B5EF4-FFF2-40B4-BE49-F238E27FC236}">
                <a16:creationId xmlns:a16="http://schemas.microsoft.com/office/drawing/2014/main" id="{6C23E189-D485-0029-DA57-4B068C75B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02" y="2349566"/>
            <a:ext cx="7759700" cy="3474493"/>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207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2: Precision of Ultrasonic Sensor</a:t>
            </a:r>
          </a:p>
        </p:txBody>
      </p:sp>
      <p:sp>
        <p:nvSpPr>
          <p:cNvPr id="4" name="TextBox 3">
            <a:extLst>
              <a:ext uri="{FF2B5EF4-FFF2-40B4-BE49-F238E27FC236}">
                <a16:creationId xmlns:a16="http://schemas.microsoft.com/office/drawing/2014/main" id="{4C986C1C-AC4E-9D87-0BB2-914B6F10D62C}"/>
              </a:ext>
            </a:extLst>
          </p:cNvPr>
          <p:cNvSpPr txBox="1"/>
          <p:nvPr/>
        </p:nvSpPr>
        <p:spPr>
          <a:xfrm>
            <a:off x="1365250" y="1447800"/>
            <a:ext cx="6413500" cy="646331"/>
          </a:xfrm>
          <a:prstGeom prst="rect">
            <a:avLst/>
          </a:prstGeom>
          <a:noFill/>
        </p:spPr>
        <p:txBody>
          <a:bodyPr wrap="square" rtlCol="0">
            <a:spAutoFit/>
          </a:bodyPr>
          <a:lstStyle/>
          <a:p>
            <a:r>
              <a:rPr lang="en-US" dirty="0"/>
              <a:t>The data is then analyzed by averaging out all the trials and finding the margin of error.</a:t>
            </a:r>
          </a:p>
        </p:txBody>
      </p:sp>
      <p:pic>
        <p:nvPicPr>
          <p:cNvPr id="8" name="Picture 7" descr="Table&#10;&#10;Description automatically generated with medium confidence">
            <a:extLst>
              <a:ext uri="{FF2B5EF4-FFF2-40B4-BE49-F238E27FC236}">
                <a16:creationId xmlns:a16="http://schemas.microsoft.com/office/drawing/2014/main" id="{E8490150-606E-7C60-6B51-D66D43097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250" y="2378399"/>
            <a:ext cx="6413500" cy="2819400"/>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764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2: Precision of Ultrasonic Sensor</a:t>
            </a:r>
          </a:p>
        </p:txBody>
      </p:sp>
      <p:sp>
        <p:nvSpPr>
          <p:cNvPr id="2" name="Title 1">
            <a:extLst>
              <a:ext uri="{FF2B5EF4-FFF2-40B4-BE49-F238E27FC236}">
                <a16:creationId xmlns:a16="http://schemas.microsoft.com/office/drawing/2014/main" id="{FA1A52EE-1728-8A8D-F14D-6443B67B5AF4}"/>
              </a:ext>
            </a:extLst>
          </p:cNvPr>
          <p:cNvSpPr>
            <a:spLocks noGrp="1"/>
          </p:cNvSpPr>
          <p:nvPr>
            <p:ph type="title"/>
          </p:nvPr>
        </p:nvSpPr>
        <p:spPr>
          <a:xfrm>
            <a:off x="484710" y="609594"/>
            <a:ext cx="7055380" cy="1243654"/>
          </a:xfrm>
        </p:spPr>
        <p:txBody>
          <a:bodyPr/>
          <a:lstStyle/>
          <a:p>
            <a:r>
              <a:rPr lang="en-US" dirty="0">
                <a:solidFill>
                  <a:schemeClr val="bg2">
                    <a:lumMod val="40000"/>
                    <a:lumOff val="60000"/>
                  </a:schemeClr>
                </a:solidFill>
              </a:rPr>
              <a:t>Conclusions</a:t>
            </a:r>
          </a:p>
        </p:txBody>
      </p:sp>
      <p:sp>
        <p:nvSpPr>
          <p:cNvPr id="3" name="Content Placeholder 2">
            <a:extLst>
              <a:ext uri="{FF2B5EF4-FFF2-40B4-BE49-F238E27FC236}">
                <a16:creationId xmlns:a16="http://schemas.microsoft.com/office/drawing/2014/main" id="{EF2AB96F-5792-8CEE-5D7B-4C87DDFAFD8E}"/>
              </a:ext>
            </a:extLst>
          </p:cNvPr>
          <p:cNvSpPr>
            <a:spLocks noGrp="1"/>
          </p:cNvSpPr>
          <p:nvPr>
            <p:ph idx="1"/>
          </p:nvPr>
        </p:nvSpPr>
        <p:spPr>
          <a:xfrm>
            <a:off x="827700" y="2052925"/>
            <a:ext cx="6711654" cy="3738275"/>
          </a:xfrm>
        </p:spPr>
        <p:txBody>
          <a:bodyPr/>
          <a:lstStyle/>
          <a:p>
            <a:r>
              <a:rPr lang="en-US" dirty="0"/>
              <a:t>The source of errors can be from a variety of factors to include humidity, temperature, and electrical component margin of error with the Arduino and Ultra-Sonic sensor.	</a:t>
            </a:r>
          </a:p>
          <a:p>
            <a:pPr lvl="1"/>
            <a:r>
              <a:rPr lang="en-US" dirty="0"/>
              <a:t>Temperature and humidity have a direct correlation to the speed of sound. As they increase, so does the speed of sound.</a:t>
            </a:r>
          </a:p>
          <a:p>
            <a:pPr lvl="1"/>
            <a:r>
              <a:rPr lang="en-US" dirty="0"/>
              <a:t>Pressure does not have an affect on the speed of sound.</a:t>
            </a:r>
          </a:p>
        </p:txBody>
      </p:sp>
    </p:spTree>
    <p:extLst>
      <p:ext uri="{BB962C8B-B14F-4D97-AF65-F5344CB8AC3E}">
        <p14:creationId xmlns:p14="http://schemas.microsoft.com/office/powerpoint/2010/main" val="831569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56BCEC-1853-1342-A915-2300BCD5AC1F}"/>
              </a:ext>
            </a:extLst>
          </p:cNvPr>
          <p:cNvSpPr/>
          <p:nvPr/>
        </p:nvSpPr>
        <p:spPr>
          <a:xfrm>
            <a:off x="2928938" y="1146772"/>
            <a:ext cx="3295650" cy="787587"/>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4" name="TextBox 3">
            <a:extLst>
              <a:ext uri="{FF2B5EF4-FFF2-40B4-BE49-F238E27FC236}">
                <a16:creationId xmlns:a16="http://schemas.microsoft.com/office/drawing/2014/main" id="{DDC9FF25-A95A-404E-ABB5-BD229F88249D}"/>
              </a:ext>
            </a:extLst>
          </p:cNvPr>
          <p:cNvSpPr txBox="1"/>
          <p:nvPr/>
        </p:nvSpPr>
        <p:spPr>
          <a:xfrm>
            <a:off x="-2" y="3562306"/>
            <a:ext cx="9144002" cy="2200602"/>
          </a:xfrm>
          <a:prstGeom prst="rect">
            <a:avLst/>
          </a:prstGeom>
          <a:noFill/>
        </p:spPr>
        <p:txBody>
          <a:bodyPr wrap="square" rtlCol="0" anchor="ctr">
            <a:spAutoFit/>
          </a:bodyPr>
          <a:lstStyle/>
          <a:p>
            <a:pPr algn="ctr" defTabSz="342900"/>
            <a:r>
              <a:rPr lang="en-US" sz="2100" b="1" cap="all" dirty="0">
                <a:ln w="3175" cmpd="sng">
                  <a:noFill/>
                </a:ln>
                <a:solidFill>
                  <a:prstClr val="white"/>
                </a:solidFill>
                <a:latin typeface="Bookman Old Style" panose="02050604050505020204"/>
              </a:rPr>
              <a:t>In section Three of my project, I:</a:t>
            </a:r>
          </a:p>
          <a:p>
            <a:pPr algn="ctr" defTabSz="342900"/>
            <a:endParaRPr lang="en-US" sz="2100" b="1" cap="all" dirty="0">
              <a:ln w="3175" cmpd="sng">
                <a:noFill/>
              </a:ln>
              <a:solidFill>
                <a:prstClr val="white"/>
              </a:solidFill>
              <a:latin typeface="Bookman Old Style" panose="02050604050505020204"/>
            </a:endParaRPr>
          </a:p>
          <a:p>
            <a:pPr algn="ctr" defTabSz="342900"/>
            <a:r>
              <a:rPr lang="en-US" sz="1600" b="1" cap="all" dirty="0">
                <a:ln w="3175" cmpd="sng">
                  <a:noFill/>
                </a:ln>
                <a:solidFill>
                  <a:prstClr val="white"/>
                </a:solidFill>
                <a:latin typeface="Bookman Old Style" panose="02050604050505020204"/>
              </a:rPr>
              <a:t>Demonstrate Gravitational Acceleration while using the ultrasonic sensor.</a:t>
            </a:r>
          </a:p>
          <a:p>
            <a:pPr marL="342900" indent="-342900" algn="ctr"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2285997"/>
            <a:ext cx="9144000" cy="533403"/>
          </a:xfrm>
        </p:spPr>
        <p:txBody>
          <a:bodyPr>
            <a:normAutofit fontScale="90000"/>
          </a:bodyPr>
          <a:lstStyle/>
          <a:p>
            <a:pPr algn="ctr"/>
            <a:r>
              <a:rPr lang="en-US" sz="3300" b="1" dirty="0">
                <a:solidFill>
                  <a:schemeClr val="bg2">
                    <a:lumMod val="60000"/>
                    <a:lumOff val="40000"/>
                  </a:schemeClr>
                </a:solidFill>
              </a:rPr>
              <a:t>Gravitational Acceleration</a:t>
            </a:r>
            <a:br>
              <a:rPr lang="en-US" sz="3300" b="1" dirty="0">
                <a:solidFill>
                  <a:schemeClr val="bg2">
                    <a:lumMod val="60000"/>
                    <a:lumOff val="40000"/>
                  </a:schemeClr>
                </a:solidFill>
              </a:rPr>
            </a:br>
            <a:endParaRPr lang="en-US" b="1" dirty="0">
              <a:solidFill>
                <a:schemeClr val="bg2">
                  <a:lumMod val="60000"/>
                  <a:lumOff val="40000"/>
                </a:schemeClr>
              </a:solidFill>
            </a:endParaRPr>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1146772"/>
            <a:ext cx="9144000" cy="787587"/>
          </a:xfrm>
        </p:spPr>
        <p:txBody>
          <a:bodyPr>
            <a:normAutofit fontScale="90000"/>
          </a:bodyPr>
          <a:lstStyle/>
          <a:p>
            <a:pPr algn="ctr"/>
            <a:r>
              <a:rPr lang="en-US" sz="4500" b="1" dirty="0">
                <a:solidFill>
                  <a:schemeClr val="bg2">
                    <a:lumMod val="60000"/>
                    <a:lumOff val="40000"/>
                  </a:schemeClr>
                </a:solidFill>
                <a:latin typeface="+mn-lt"/>
              </a:rPr>
              <a:t>SECTION</a:t>
            </a:r>
            <a:r>
              <a:rPr lang="en-US" sz="4950" b="1" dirty="0">
                <a:solidFill>
                  <a:schemeClr val="bg2">
                    <a:lumMod val="60000"/>
                    <a:lumOff val="40000"/>
                  </a:schemeClr>
                </a:solidFill>
                <a:latin typeface="+mn-lt"/>
              </a:rPr>
              <a:t> 3</a:t>
            </a:r>
          </a:p>
        </p:txBody>
      </p:sp>
    </p:spTree>
    <p:extLst>
      <p:ext uri="{BB962C8B-B14F-4D97-AF65-F5344CB8AC3E}">
        <p14:creationId xmlns:p14="http://schemas.microsoft.com/office/powerpoint/2010/main" val="3392981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3: Gravitational Acceleration</a:t>
            </a:r>
          </a:p>
        </p:txBody>
      </p:sp>
      <p:pic>
        <p:nvPicPr>
          <p:cNvPr id="7" name="Content Placeholder 4" descr="A picture containing text, floor, indoor&#10;&#10;Description automatically generated">
            <a:extLst>
              <a:ext uri="{FF2B5EF4-FFF2-40B4-BE49-F238E27FC236}">
                <a16:creationId xmlns:a16="http://schemas.microsoft.com/office/drawing/2014/main" id="{E23764BE-0FF2-D26C-06D9-AC3858A1E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81" y="1207532"/>
            <a:ext cx="3937637" cy="5250184"/>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EF54B4AD-1FE9-55DC-ED7D-2647C72B3298}"/>
              </a:ext>
            </a:extLst>
          </p:cNvPr>
          <p:cNvSpPr txBox="1"/>
          <p:nvPr/>
        </p:nvSpPr>
        <p:spPr>
          <a:xfrm>
            <a:off x="240981" y="838200"/>
            <a:ext cx="3937637" cy="369332"/>
          </a:xfrm>
          <a:prstGeom prst="rect">
            <a:avLst/>
          </a:prstGeom>
          <a:noFill/>
        </p:spPr>
        <p:txBody>
          <a:bodyPr wrap="square" rtlCol="0">
            <a:spAutoFit/>
          </a:bodyPr>
          <a:lstStyle/>
          <a:p>
            <a:pPr algn="ctr"/>
            <a:r>
              <a:rPr lang="en-US" dirty="0"/>
              <a:t>Experiment Set-up</a:t>
            </a:r>
          </a:p>
        </p:txBody>
      </p:sp>
      <p:sp>
        <p:nvSpPr>
          <p:cNvPr id="5" name="TextBox 4">
            <a:extLst>
              <a:ext uri="{FF2B5EF4-FFF2-40B4-BE49-F238E27FC236}">
                <a16:creationId xmlns:a16="http://schemas.microsoft.com/office/drawing/2014/main" id="{84F557E0-A2FD-B500-FEB6-51C055A836B2}"/>
              </a:ext>
            </a:extLst>
          </p:cNvPr>
          <p:cNvSpPr txBox="1"/>
          <p:nvPr/>
        </p:nvSpPr>
        <p:spPr>
          <a:xfrm>
            <a:off x="4201272" y="2551837"/>
            <a:ext cx="480059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 this experiment I will be dropping a sponge underneath the ultrasonic sensor to measure the speed of descent. </a:t>
            </a:r>
          </a:p>
          <a:p>
            <a:pPr marL="285750" indent="-285750">
              <a:buFont typeface="Arial" panose="020B0604020202020204" pitchFamily="34" charset="0"/>
              <a:buChar char="•"/>
            </a:pPr>
            <a:r>
              <a:rPr lang="en-US" dirty="0"/>
              <a:t>I can then analyze this data to determine gravitational acceleration.</a:t>
            </a:r>
          </a:p>
        </p:txBody>
      </p:sp>
    </p:spTree>
    <p:extLst>
      <p:ext uri="{BB962C8B-B14F-4D97-AF65-F5344CB8AC3E}">
        <p14:creationId xmlns:p14="http://schemas.microsoft.com/office/powerpoint/2010/main" val="132035332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3: Gravitational Acceleration</a:t>
            </a:r>
          </a:p>
        </p:txBody>
      </p:sp>
      <p:sp>
        <p:nvSpPr>
          <p:cNvPr id="4" name="TextBox 3">
            <a:extLst>
              <a:ext uri="{FF2B5EF4-FFF2-40B4-BE49-F238E27FC236}">
                <a16:creationId xmlns:a16="http://schemas.microsoft.com/office/drawing/2014/main" id="{EF54B4AD-1FE9-55DC-ED7D-2647C72B3298}"/>
              </a:ext>
            </a:extLst>
          </p:cNvPr>
          <p:cNvSpPr txBox="1"/>
          <p:nvPr/>
        </p:nvSpPr>
        <p:spPr>
          <a:xfrm>
            <a:off x="1401215" y="849868"/>
            <a:ext cx="6341568" cy="369332"/>
          </a:xfrm>
          <a:prstGeom prst="rect">
            <a:avLst/>
          </a:prstGeom>
          <a:noFill/>
        </p:spPr>
        <p:txBody>
          <a:bodyPr wrap="square" rtlCol="0">
            <a:spAutoFit/>
          </a:bodyPr>
          <a:lstStyle/>
          <a:p>
            <a:pPr algn="ctr"/>
            <a:r>
              <a:rPr lang="en-US" dirty="0"/>
              <a:t>Code used for experiment</a:t>
            </a:r>
          </a:p>
        </p:txBody>
      </p:sp>
      <p:pic>
        <p:nvPicPr>
          <p:cNvPr id="5" name="Content Placeholder 5" descr="Graphical user interface, text, application, email&#10;&#10;Description automatically generated">
            <a:extLst>
              <a:ext uri="{FF2B5EF4-FFF2-40B4-BE49-F238E27FC236}">
                <a16:creationId xmlns:a16="http://schemas.microsoft.com/office/drawing/2014/main" id="{702991C8-BF62-E1CF-BCE3-7CBF92257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214" y="1206843"/>
            <a:ext cx="6341569" cy="5433035"/>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3487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3: Gravitational Acceleration</a:t>
            </a:r>
          </a:p>
        </p:txBody>
      </p:sp>
      <p:sp>
        <p:nvSpPr>
          <p:cNvPr id="4" name="TextBox 3">
            <a:extLst>
              <a:ext uri="{FF2B5EF4-FFF2-40B4-BE49-F238E27FC236}">
                <a16:creationId xmlns:a16="http://schemas.microsoft.com/office/drawing/2014/main" id="{EF54B4AD-1FE9-55DC-ED7D-2647C72B3298}"/>
              </a:ext>
            </a:extLst>
          </p:cNvPr>
          <p:cNvSpPr txBox="1"/>
          <p:nvPr/>
        </p:nvSpPr>
        <p:spPr>
          <a:xfrm>
            <a:off x="1401215" y="849868"/>
            <a:ext cx="6341568" cy="369332"/>
          </a:xfrm>
          <a:prstGeom prst="rect">
            <a:avLst/>
          </a:prstGeom>
          <a:noFill/>
        </p:spPr>
        <p:txBody>
          <a:bodyPr wrap="square" rtlCol="0">
            <a:spAutoFit/>
          </a:bodyPr>
          <a:lstStyle/>
          <a:p>
            <a:pPr algn="ctr"/>
            <a:r>
              <a:rPr lang="en-US" dirty="0"/>
              <a:t>Raw Data Collected From Arduino Serial Monitor.</a:t>
            </a:r>
          </a:p>
        </p:txBody>
      </p:sp>
      <p:pic>
        <p:nvPicPr>
          <p:cNvPr id="7" name="Content Placeholder 5" descr="Table&#10;&#10;Description automatically generated">
            <a:extLst>
              <a:ext uri="{FF2B5EF4-FFF2-40B4-BE49-F238E27FC236}">
                <a16:creationId xmlns:a16="http://schemas.microsoft.com/office/drawing/2014/main" id="{76CB7E0B-3D15-76AB-D100-092C0B73B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131" y="1247344"/>
            <a:ext cx="1823738" cy="5257800"/>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808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6714-3B15-9546-B929-80CF2A9BE495}"/>
              </a:ext>
            </a:extLst>
          </p:cNvPr>
          <p:cNvSpPr>
            <a:spLocks noGrp="1"/>
          </p:cNvSpPr>
          <p:nvPr>
            <p:ph type="title"/>
          </p:nvPr>
        </p:nvSpPr>
        <p:spPr>
          <a:xfrm>
            <a:off x="1" y="1314451"/>
            <a:ext cx="9143999" cy="1092200"/>
          </a:xfrm>
        </p:spPr>
        <p:txBody>
          <a:bodyPr>
            <a:normAutofit/>
          </a:bodyPr>
          <a:lstStyle/>
          <a:p>
            <a:pPr algn="ctr"/>
            <a:r>
              <a:rPr lang="en-US" b="1" dirty="0">
                <a:solidFill>
                  <a:schemeClr val="bg2">
                    <a:lumMod val="60000"/>
                    <a:lumOff val="40000"/>
                  </a:schemeClr>
                </a:solidFill>
              </a:rPr>
              <a:t>Introduction</a:t>
            </a:r>
          </a:p>
        </p:txBody>
      </p:sp>
      <p:sp>
        <p:nvSpPr>
          <p:cNvPr id="3" name="Content Placeholder 2">
            <a:extLst>
              <a:ext uri="{FF2B5EF4-FFF2-40B4-BE49-F238E27FC236}">
                <a16:creationId xmlns:a16="http://schemas.microsoft.com/office/drawing/2014/main" id="{B8FE36A1-8434-D841-93E5-64B04D4EA1FE}"/>
              </a:ext>
            </a:extLst>
          </p:cNvPr>
          <p:cNvSpPr>
            <a:spLocks noGrp="1"/>
          </p:cNvSpPr>
          <p:nvPr>
            <p:ph idx="1"/>
          </p:nvPr>
        </p:nvSpPr>
        <p:spPr>
          <a:xfrm>
            <a:off x="1294566" y="2567515"/>
            <a:ext cx="6554867" cy="3767670"/>
          </a:xfrm>
        </p:spPr>
        <p:txBody>
          <a:bodyPr>
            <a:normAutofit/>
          </a:bodyPr>
          <a:lstStyle/>
          <a:p>
            <a:pPr marL="0" indent="0" algn="ctr">
              <a:buNone/>
            </a:pPr>
            <a:r>
              <a:rPr lang="en-US" sz="2100" b="1" dirty="0">
                <a:solidFill>
                  <a:schemeClr val="tx1"/>
                </a:solidFill>
              </a:rPr>
              <a:t>In this project I will be demonstrating fundamental concepts of the governing laws of physics by applying technologies from the growing field of Internet of Things (IoT).</a:t>
            </a:r>
          </a:p>
        </p:txBody>
      </p:sp>
    </p:spTree>
    <p:extLst>
      <p:ext uri="{BB962C8B-B14F-4D97-AF65-F5344CB8AC3E}">
        <p14:creationId xmlns:p14="http://schemas.microsoft.com/office/powerpoint/2010/main" val="227791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3: Gravitational Acceleration</a:t>
            </a:r>
          </a:p>
        </p:txBody>
      </p:sp>
      <p:sp>
        <p:nvSpPr>
          <p:cNvPr id="4" name="TextBox 3">
            <a:extLst>
              <a:ext uri="{FF2B5EF4-FFF2-40B4-BE49-F238E27FC236}">
                <a16:creationId xmlns:a16="http://schemas.microsoft.com/office/drawing/2014/main" id="{EF54B4AD-1FE9-55DC-ED7D-2647C72B3298}"/>
              </a:ext>
            </a:extLst>
          </p:cNvPr>
          <p:cNvSpPr txBox="1"/>
          <p:nvPr/>
        </p:nvSpPr>
        <p:spPr>
          <a:xfrm>
            <a:off x="1401215" y="1144371"/>
            <a:ext cx="6341568" cy="369332"/>
          </a:xfrm>
          <a:prstGeom prst="rect">
            <a:avLst/>
          </a:prstGeom>
          <a:noFill/>
        </p:spPr>
        <p:txBody>
          <a:bodyPr wrap="square" rtlCol="0">
            <a:spAutoFit/>
          </a:bodyPr>
          <a:lstStyle/>
          <a:p>
            <a:pPr algn="ctr"/>
            <a:r>
              <a:rPr lang="en-US" dirty="0"/>
              <a:t>Visual display of drop data.</a:t>
            </a:r>
          </a:p>
        </p:txBody>
      </p:sp>
      <p:pic>
        <p:nvPicPr>
          <p:cNvPr id="5" name="Content Placeholder 5" descr="Chart, scatter chart&#10;&#10;Description automatically generated">
            <a:extLst>
              <a:ext uri="{FF2B5EF4-FFF2-40B4-BE49-F238E27FC236}">
                <a16:creationId xmlns:a16="http://schemas.microsoft.com/office/drawing/2014/main" id="{D91CCF0C-464C-16B2-2D5C-5993FF7B6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41" y="1524000"/>
            <a:ext cx="7785516" cy="4920921"/>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017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3: Gravitational Acceleration</a:t>
            </a:r>
          </a:p>
        </p:txBody>
      </p:sp>
      <p:sp>
        <p:nvSpPr>
          <p:cNvPr id="4" name="TextBox 3">
            <a:extLst>
              <a:ext uri="{FF2B5EF4-FFF2-40B4-BE49-F238E27FC236}">
                <a16:creationId xmlns:a16="http://schemas.microsoft.com/office/drawing/2014/main" id="{EF54B4AD-1FE9-55DC-ED7D-2647C72B3298}"/>
              </a:ext>
            </a:extLst>
          </p:cNvPr>
          <p:cNvSpPr txBox="1"/>
          <p:nvPr/>
        </p:nvSpPr>
        <p:spPr>
          <a:xfrm>
            <a:off x="2305049" y="2219409"/>
            <a:ext cx="4533900" cy="369332"/>
          </a:xfrm>
          <a:prstGeom prst="rect">
            <a:avLst/>
          </a:prstGeom>
          <a:noFill/>
        </p:spPr>
        <p:txBody>
          <a:bodyPr wrap="square" rtlCol="0">
            <a:spAutoFit/>
          </a:bodyPr>
          <a:lstStyle/>
          <a:p>
            <a:pPr algn="ctr"/>
            <a:r>
              <a:rPr lang="en-US" dirty="0"/>
              <a:t>The values from each trial I conducted.</a:t>
            </a:r>
          </a:p>
        </p:txBody>
      </p:sp>
      <p:pic>
        <p:nvPicPr>
          <p:cNvPr id="3" name="Picture 2" descr="Table&#10;&#10;Description automatically generated">
            <a:extLst>
              <a:ext uri="{FF2B5EF4-FFF2-40B4-BE49-F238E27FC236}">
                <a16:creationId xmlns:a16="http://schemas.microsoft.com/office/drawing/2014/main" id="{958EFE35-A500-CD24-2692-C2084F815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049" y="2590800"/>
            <a:ext cx="4533900" cy="3035300"/>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879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3: Gravitational Acceleration</a:t>
            </a:r>
          </a:p>
        </p:txBody>
      </p:sp>
      <p:sp>
        <p:nvSpPr>
          <p:cNvPr id="4" name="TextBox 3">
            <a:extLst>
              <a:ext uri="{FF2B5EF4-FFF2-40B4-BE49-F238E27FC236}">
                <a16:creationId xmlns:a16="http://schemas.microsoft.com/office/drawing/2014/main" id="{EF54B4AD-1FE9-55DC-ED7D-2647C72B3298}"/>
              </a:ext>
            </a:extLst>
          </p:cNvPr>
          <p:cNvSpPr txBox="1"/>
          <p:nvPr/>
        </p:nvSpPr>
        <p:spPr>
          <a:xfrm>
            <a:off x="1174748" y="2438400"/>
            <a:ext cx="6794499" cy="646331"/>
          </a:xfrm>
          <a:prstGeom prst="rect">
            <a:avLst/>
          </a:prstGeom>
          <a:noFill/>
        </p:spPr>
        <p:txBody>
          <a:bodyPr wrap="square" rtlCol="0">
            <a:spAutoFit/>
          </a:bodyPr>
          <a:lstStyle/>
          <a:p>
            <a:r>
              <a:rPr lang="en-US" dirty="0"/>
              <a:t>The data is then analyzed by averaging out all the trials and finding the margin of error.</a:t>
            </a:r>
          </a:p>
        </p:txBody>
      </p:sp>
      <p:pic>
        <p:nvPicPr>
          <p:cNvPr id="3" name="Picture 2" descr="Table&#10;&#10;Description automatically generated with medium confidence">
            <a:extLst>
              <a:ext uri="{FF2B5EF4-FFF2-40B4-BE49-F238E27FC236}">
                <a16:creationId xmlns:a16="http://schemas.microsoft.com/office/drawing/2014/main" id="{1CEA2EE4-548A-21C5-609F-6F8B25573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749" y="3310240"/>
            <a:ext cx="6794500" cy="2438400"/>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5888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3: Gravitational Acceleration</a:t>
            </a:r>
          </a:p>
        </p:txBody>
      </p:sp>
      <p:sp>
        <p:nvSpPr>
          <p:cNvPr id="2" name="Title 1">
            <a:extLst>
              <a:ext uri="{FF2B5EF4-FFF2-40B4-BE49-F238E27FC236}">
                <a16:creationId xmlns:a16="http://schemas.microsoft.com/office/drawing/2014/main" id="{FA1A52EE-1728-8A8D-F14D-6443B67B5AF4}"/>
              </a:ext>
            </a:extLst>
          </p:cNvPr>
          <p:cNvSpPr>
            <a:spLocks noGrp="1"/>
          </p:cNvSpPr>
          <p:nvPr>
            <p:ph type="title"/>
          </p:nvPr>
        </p:nvSpPr>
        <p:spPr>
          <a:xfrm>
            <a:off x="484710" y="609594"/>
            <a:ext cx="7055380" cy="1243654"/>
          </a:xfrm>
        </p:spPr>
        <p:txBody>
          <a:bodyPr/>
          <a:lstStyle/>
          <a:p>
            <a:r>
              <a:rPr lang="en-US" dirty="0">
                <a:solidFill>
                  <a:schemeClr val="bg2">
                    <a:lumMod val="40000"/>
                    <a:lumOff val="60000"/>
                  </a:schemeClr>
                </a:solidFill>
              </a:rPr>
              <a:t>Conclusions</a:t>
            </a:r>
          </a:p>
        </p:txBody>
      </p:sp>
      <p:sp>
        <p:nvSpPr>
          <p:cNvPr id="3" name="Content Placeholder 2">
            <a:extLst>
              <a:ext uri="{FF2B5EF4-FFF2-40B4-BE49-F238E27FC236}">
                <a16:creationId xmlns:a16="http://schemas.microsoft.com/office/drawing/2014/main" id="{EF2AB96F-5792-8CEE-5D7B-4C87DDFAFD8E}"/>
              </a:ext>
            </a:extLst>
          </p:cNvPr>
          <p:cNvSpPr>
            <a:spLocks noGrp="1"/>
          </p:cNvSpPr>
          <p:nvPr>
            <p:ph idx="1"/>
          </p:nvPr>
        </p:nvSpPr>
        <p:spPr>
          <a:xfrm>
            <a:off x="827700" y="2052925"/>
            <a:ext cx="6711654" cy="3738275"/>
          </a:xfrm>
        </p:spPr>
        <p:txBody>
          <a:bodyPr>
            <a:normAutofit fontScale="85000" lnSpcReduction="10000"/>
          </a:bodyPr>
          <a:lstStyle/>
          <a:p>
            <a:r>
              <a:rPr lang="en-US" dirty="0"/>
              <a:t>It seems there was about a 32% difference between actual experiment results and the acceleration due to gravity. Since my object was a sponge, I believe this can be attributed to a combination of factors such as electrical component accuracy and air resistance. I noticed the measured distance from the floor was not consistent as well each time I initialized the program. Another interesting observation was that the Ultrasonic sensor did not detect the sponge at all initially. I determined that the sponge was not reflecting the sound waves and instead absorbing them. I resolved this issue by wrapping the sponge with paper to allow the sound to reflect.</a:t>
            </a:r>
          </a:p>
          <a:p>
            <a:r>
              <a:rPr lang="en-US" dirty="0"/>
              <a:t>There were slight variations in each trial, but all numbers were consistent curves with no major outliers. </a:t>
            </a:r>
          </a:p>
        </p:txBody>
      </p:sp>
    </p:spTree>
    <p:extLst>
      <p:ext uri="{BB962C8B-B14F-4D97-AF65-F5344CB8AC3E}">
        <p14:creationId xmlns:p14="http://schemas.microsoft.com/office/powerpoint/2010/main" val="17616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56BCEC-1853-1342-A915-2300BCD5AC1F}"/>
              </a:ext>
            </a:extLst>
          </p:cNvPr>
          <p:cNvSpPr/>
          <p:nvPr/>
        </p:nvSpPr>
        <p:spPr>
          <a:xfrm>
            <a:off x="2928938" y="1146772"/>
            <a:ext cx="3295650" cy="787587"/>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4" name="TextBox 3">
            <a:extLst>
              <a:ext uri="{FF2B5EF4-FFF2-40B4-BE49-F238E27FC236}">
                <a16:creationId xmlns:a16="http://schemas.microsoft.com/office/drawing/2014/main" id="{DDC9FF25-A95A-404E-ABB5-BD229F88249D}"/>
              </a:ext>
            </a:extLst>
          </p:cNvPr>
          <p:cNvSpPr txBox="1"/>
          <p:nvPr/>
        </p:nvSpPr>
        <p:spPr>
          <a:xfrm>
            <a:off x="-2" y="3562306"/>
            <a:ext cx="9144002" cy="2200602"/>
          </a:xfrm>
          <a:prstGeom prst="rect">
            <a:avLst/>
          </a:prstGeom>
          <a:noFill/>
        </p:spPr>
        <p:txBody>
          <a:bodyPr wrap="square" rtlCol="0" anchor="ctr">
            <a:spAutoFit/>
          </a:bodyPr>
          <a:lstStyle/>
          <a:p>
            <a:pPr algn="ctr" defTabSz="342900"/>
            <a:r>
              <a:rPr lang="en-US" sz="2100" b="1" cap="all" dirty="0">
                <a:ln w="3175" cmpd="sng">
                  <a:noFill/>
                </a:ln>
                <a:solidFill>
                  <a:prstClr val="white"/>
                </a:solidFill>
                <a:latin typeface="Bookman Old Style" panose="02050604050505020204"/>
              </a:rPr>
              <a:t>In section Four of my project, I am:</a:t>
            </a:r>
          </a:p>
          <a:p>
            <a:pPr algn="ctr" defTabSz="342900"/>
            <a:endParaRPr lang="en-US" sz="2100" b="1" cap="all" dirty="0">
              <a:ln w="3175" cmpd="sng">
                <a:noFill/>
              </a:ln>
              <a:solidFill>
                <a:prstClr val="white"/>
              </a:solidFill>
              <a:latin typeface="Bookman Old Style" panose="02050604050505020204"/>
            </a:endParaRPr>
          </a:p>
          <a:p>
            <a:pPr algn="ctr" defTabSz="342900"/>
            <a:r>
              <a:rPr lang="en-US" sz="1600" b="1" cap="all" dirty="0">
                <a:ln w="3175" cmpd="sng">
                  <a:noFill/>
                </a:ln>
                <a:solidFill>
                  <a:prstClr val="white"/>
                </a:solidFill>
                <a:latin typeface="Bookman Old Style" panose="02050604050505020204"/>
              </a:rPr>
              <a:t>Demonstrating Conservation Of Energy by using the data I obtained from my gravitational acceleration experiment.</a:t>
            </a:r>
          </a:p>
          <a:p>
            <a:pPr marL="342900" indent="-342900" algn="ctr"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2285997"/>
            <a:ext cx="9144000" cy="533403"/>
          </a:xfrm>
        </p:spPr>
        <p:txBody>
          <a:bodyPr>
            <a:normAutofit fontScale="90000"/>
          </a:bodyPr>
          <a:lstStyle/>
          <a:p>
            <a:pPr algn="ctr"/>
            <a:r>
              <a:rPr lang="en-US" sz="3300" b="1" dirty="0">
                <a:solidFill>
                  <a:schemeClr val="bg2">
                    <a:lumMod val="60000"/>
                    <a:lumOff val="40000"/>
                  </a:schemeClr>
                </a:solidFill>
              </a:rPr>
              <a:t>Conservation Of Energy</a:t>
            </a:r>
            <a:br>
              <a:rPr lang="en-US" sz="3300" b="1" dirty="0">
                <a:solidFill>
                  <a:schemeClr val="bg2">
                    <a:lumMod val="60000"/>
                    <a:lumOff val="40000"/>
                  </a:schemeClr>
                </a:solidFill>
              </a:rPr>
            </a:br>
            <a:endParaRPr lang="en-US" b="1" dirty="0">
              <a:solidFill>
                <a:schemeClr val="bg2">
                  <a:lumMod val="60000"/>
                  <a:lumOff val="40000"/>
                </a:schemeClr>
              </a:solidFill>
            </a:endParaRPr>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1146772"/>
            <a:ext cx="9144000" cy="787587"/>
          </a:xfrm>
        </p:spPr>
        <p:txBody>
          <a:bodyPr>
            <a:normAutofit fontScale="90000"/>
          </a:bodyPr>
          <a:lstStyle/>
          <a:p>
            <a:pPr algn="ctr"/>
            <a:r>
              <a:rPr lang="en-US" sz="4500" b="1" dirty="0">
                <a:solidFill>
                  <a:schemeClr val="bg2">
                    <a:lumMod val="60000"/>
                    <a:lumOff val="40000"/>
                  </a:schemeClr>
                </a:solidFill>
                <a:latin typeface="+mn-lt"/>
              </a:rPr>
              <a:t>SECTION</a:t>
            </a:r>
            <a:r>
              <a:rPr lang="en-US" sz="4950" b="1" dirty="0">
                <a:solidFill>
                  <a:schemeClr val="bg2">
                    <a:lumMod val="60000"/>
                    <a:lumOff val="40000"/>
                  </a:schemeClr>
                </a:solidFill>
                <a:latin typeface="+mn-lt"/>
              </a:rPr>
              <a:t> 4</a:t>
            </a:r>
          </a:p>
        </p:txBody>
      </p:sp>
    </p:spTree>
    <p:extLst>
      <p:ext uri="{BB962C8B-B14F-4D97-AF65-F5344CB8AC3E}">
        <p14:creationId xmlns:p14="http://schemas.microsoft.com/office/powerpoint/2010/main" val="1999356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4: Conservation Of Energy</a:t>
            </a:r>
          </a:p>
        </p:txBody>
      </p:sp>
      <p:pic>
        <p:nvPicPr>
          <p:cNvPr id="3" name="Content Placeholder 5" descr="Table&#10;&#10;Description automatically generated">
            <a:extLst>
              <a:ext uri="{FF2B5EF4-FFF2-40B4-BE49-F238E27FC236}">
                <a16:creationId xmlns:a16="http://schemas.microsoft.com/office/drawing/2014/main" id="{5C0CCB13-1C2A-A91B-1320-455AEF7D1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295400"/>
            <a:ext cx="3961606" cy="4902262"/>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B469F09B-38BE-080C-A5C9-1E8A69FFF2E4}"/>
              </a:ext>
            </a:extLst>
          </p:cNvPr>
          <p:cNvSpPr txBox="1"/>
          <p:nvPr/>
        </p:nvSpPr>
        <p:spPr>
          <a:xfrm>
            <a:off x="2362200" y="660338"/>
            <a:ext cx="3961606" cy="646331"/>
          </a:xfrm>
          <a:prstGeom prst="rect">
            <a:avLst/>
          </a:prstGeom>
          <a:noFill/>
        </p:spPr>
        <p:txBody>
          <a:bodyPr wrap="square" rtlCol="0">
            <a:spAutoFit/>
          </a:bodyPr>
          <a:lstStyle/>
          <a:p>
            <a:pPr algn="ctr"/>
            <a:r>
              <a:rPr lang="en-US" dirty="0"/>
              <a:t>Raw Data Collected from Ultrasonic Sensor.</a:t>
            </a:r>
          </a:p>
        </p:txBody>
      </p:sp>
    </p:spTree>
    <p:extLst>
      <p:ext uri="{BB962C8B-B14F-4D97-AF65-F5344CB8AC3E}">
        <p14:creationId xmlns:p14="http://schemas.microsoft.com/office/powerpoint/2010/main" val="725234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4: Conservation Of Energy</a:t>
            </a:r>
          </a:p>
        </p:txBody>
      </p:sp>
      <p:sp>
        <p:nvSpPr>
          <p:cNvPr id="2" name="TextBox 1">
            <a:extLst>
              <a:ext uri="{FF2B5EF4-FFF2-40B4-BE49-F238E27FC236}">
                <a16:creationId xmlns:a16="http://schemas.microsoft.com/office/drawing/2014/main" id="{B469F09B-38BE-080C-A5C9-1E8A69FFF2E4}"/>
              </a:ext>
            </a:extLst>
          </p:cNvPr>
          <p:cNvSpPr txBox="1"/>
          <p:nvPr/>
        </p:nvSpPr>
        <p:spPr>
          <a:xfrm>
            <a:off x="1049401" y="1524000"/>
            <a:ext cx="7045198" cy="646331"/>
          </a:xfrm>
          <a:prstGeom prst="rect">
            <a:avLst/>
          </a:prstGeom>
          <a:noFill/>
        </p:spPr>
        <p:txBody>
          <a:bodyPr wrap="square" rtlCol="0">
            <a:spAutoFit/>
          </a:bodyPr>
          <a:lstStyle/>
          <a:p>
            <a:r>
              <a:rPr lang="en-US" dirty="0"/>
              <a:t>You can easily see the transfer of energy from one state to another by looking at this graph.</a:t>
            </a:r>
          </a:p>
        </p:txBody>
      </p:sp>
      <p:pic>
        <p:nvPicPr>
          <p:cNvPr id="5" name="Content Placeholder 13" descr="Chart, line chart&#10;&#10;Description automatically generated">
            <a:extLst>
              <a:ext uri="{FF2B5EF4-FFF2-40B4-BE49-F238E27FC236}">
                <a16:creationId xmlns:a16="http://schemas.microsoft.com/office/drawing/2014/main" id="{8302BD53-D55A-5B86-2068-5AC3EF7E9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401" y="2286000"/>
            <a:ext cx="7045198" cy="3674738"/>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7598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4: Conservation Of Energy</a:t>
            </a:r>
          </a:p>
        </p:txBody>
      </p:sp>
      <p:sp>
        <p:nvSpPr>
          <p:cNvPr id="2" name="TextBox 1">
            <a:extLst>
              <a:ext uri="{FF2B5EF4-FFF2-40B4-BE49-F238E27FC236}">
                <a16:creationId xmlns:a16="http://schemas.microsoft.com/office/drawing/2014/main" id="{B469F09B-38BE-080C-A5C9-1E8A69FFF2E4}"/>
              </a:ext>
            </a:extLst>
          </p:cNvPr>
          <p:cNvSpPr txBox="1"/>
          <p:nvPr/>
        </p:nvSpPr>
        <p:spPr>
          <a:xfrm>
            <a:off x="1441621" y="1828800"/>
            <a:ext cx="6260757" cy="646331"/>
          </a:xfrm>
          <a:prstGeom prst="rect">
            <a:avLst/>
          </a:prstGeom>
          <a:noFill/>
        </p:spPr>
        <p:txBody>
          <a:bodyPr wrap="square" rtlCol="0">
            <a:spAutoFit/>
          </a:bodyPr>
          <a:lstStyle/>
          <a:p>
            <a:r>
              <a:rPr lang="en-US" dirty="0"/>
              <a:t>The data is then analyzed by averaging out all the trials and finding the margin of error.</a:t>
            </a:r>
          </a:p>
        </p:txBody>
      </p:sp>
      <p:pic>
        <p:nvPicPr>
          <p:cNvPr id="4" name="Picture 3" descr="Text&#10;&#10;Description automatically generated with medium confidence">
            <a:extLst>
              <a:ext uri="{FF2B5EF4-FFF2-40B4-BE49-F238E27FC236}">
                <a16:creationId xmlns:a16="http://schemas.microsoft.com/office/drawing/2014/main" id="{E4DE34A2-5F6E-E743-3CFA-98A808DA5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6248400" cy="3188783"/>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1280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4: Conservation Of Energy</a:t>
            </a:r>
          </a:p>
        </p:txBody>
      </p:sp>
      <p:sp>
        <p:nvSpPr>
          <p:cNvPr id="2" name="Title 1">
            <a:extLst>
              <a:ext uri="{FF2B5EF4-FFF2-40B4-BE49-F238E27FC236}">
                <a16:creationId xmlns:a16="http://schemas.microsoft.com/office/drawing/2014/main" id="{FA1A52EE-1728-8A8D-F14D-6443B67B5AF4}"/>
              </a:ext>
            </a:extLst>
          </p:cNvPr>
          <p:cNvSpPr>
            <a:spLocks noGrp="1"/>
          </p:cNvSpPr>
          <p:nvPr>
            <p:ph type="title"/>
          </p:nvPr>
        </p:nvSpPr>
        <p:spPr>
          <a:xfrm>
            <a:off x="484710" y="609594"/>
            <a:ext cx="7055380" cy="1243654"/>
          </a:xfrm>
        </p:spPr>
        <p:txBody>
          <a:bodyPr/>
          <a:lstStyle/>
          <a:p>
            <a:r>
              <a:rPr lang="en-US" dirty="0"/>
              <a:t>Conclusions</a:t>
            </a:r>
          </a:p>
        </p:txBody>
      </p:sp>
      <p:sp>
        <p:nvSpPr>
          <p:cNvPr id="3" name="Content Placeholder 2">
            <a:extLst>
              <a:ext uri="{FF2B5EF4-FFF2-40B4-BE49-F238E27FC236}">
                <a16:creationId xmlns:a16="http://schemas.microsoft.com/office/drawing/2014/main" id="{EF2AB96F-5792-8CEE-5D7B-4C87DDFAFD8E}"/>
              </a:ext>
            </a:extLst>
          </p:cNvPr>
          <p:cNvSpPr>
            <a:spLocks noGrp="1"/>
          </p:cNvSpPr>
          <p:nvPr>
            <p:ph idx="1"/>
          </p:nvPr>
        </p:nvSpPr>
        <p:spPr>
          <a:xfrm>
            <a:off x="827700" y="2052925"/>
            <a:ext cx="6711654" cy="3738275"/>
          </a:xfrm>
        </p:spPr>
        <p:txBody>
          <a:bodyPr>
            <a:normAutofit fontScale="92500" lnSpcReduction="10000"/>
          </a:bodyPr>
          <a:lstStyle/>
          <a:p>
            <a:r>
              <a:rPr lang="en-US" dirty="0"/>
              <a:t>When U (Potential Energy) is at Max, K (Kinetic Energy) is at it’s Min. They are inverse from each other. As one goes down, the other goes up.</a:t>
            </a:r>
          </a:p>
          <a:p>
            <a:r>
              <a:rPr lang="en-US" dirty="0"/>
              <a:t>U and K are around the same value about halfway through the measured drop.</a:t>
            </a:r>
          </a:p>
          <a:p>
            <a:r>
              <a:rPr lang="en-US" dirty="0"/>
              <a:t>This shows that there is a transfer of energy from Potential energy to Kinetic energy.</a:t>
            </a:r>
          </a:p>
          <a:p>
            <a:r>
              <a:rPr lang="en-US" dirty="0"/>
              <a:t>The trend of the total energy line seems to be proportional to K (Kinetic Energy)with Its peaks and valleys until the object ultimately stops at the floor.</a:t>
            </a:r>
          </a:p>
          <a:p>
            <a:r>
              <a:rPr lang="en-US" dirty="0"/>
              <a:t>The mechanical energy is decreasing slightly due to air resistance. </a:t>
            </a:r>
          </a:p>
          <a:p>
            <a:pPr lvl="1"/>
            <a:endParaRPr lang="en-US" dirty="0"/>
          </a:p>
        </p:txBody>
      </p:sp>
    </p:spTree>
    <p:extLst>
      <p:ext uri="{BB962C8B-B14F-4D97-AF65-F5344CB8AC3E}">
        <p14:creationId xmlns:p14="http://schemas.microsoft.com/office/powerpoint/2010/main" val="424787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56BCEC-1853-1342-A915-2300BCD5AC1F}"/>
              </a:ext>
            </a:extLst>
          </p:cNvPr>
          <p:cNvSpPr/>
          <p:nvPr/>
        </p:nvSpPr>
        <p:spPr>
          <a:xfrm>
            <a:off x="2928938" y="1146772"/>
            <a:ext cx="3295650" cy="787587"/>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4" name="TextBox 3">
            <a:extLst>
              <a:ext uri="{FF2B5EF4-FFF2-40B4-BE49-F238E27FC236}">
                <a16:creationId xmlns:a16="http://schemas.microsoft.com/office/drawing/2014/main" id="{DDC9FF25-A95A-404E-ABB5-BD229F88249D}"/>
              </a:ext>
            </a:extLst>
          </p:cNvPr>
          <p:cNvSpPr txBox="1"/>
          <p:nvPr/>
        </p:nvSpPr>
        <p:spPr>
          <a:xfrm>
            <a:off x="-2" y="3531528"/>
            <a:ext cx="9144002" cy="2262158"/>
          </a:xfrm>
          <a:prstGeom prst="rect">
            <a:avLst/>
          </a:prstGeom>
          <a:noFill/>
        </p:spPr>
        <p:txBody>
          <a:bodyPr wrap="square" rtlCol="0" anchor="ctr">
            <a:spAutoFit/>
          </a:bodyPr>
          <a:lstStyle/>
          <a:p>
            <a:pPr algn="ctr" defTabSz="342900"/>
            <a:r>
              <a:rPr lang="en-US" sz="2100" b="1" cap="all" dirty="0">
                <a:ln w="3175" cmpd="sng">
                  <a:noFill/>
                </a:ln>
                <a:solidFill>
                  <a:prstClr val="white"/>
                </a:solidFill>
                <a:latin typeface="Bookman Old Style" panose="02050604050505020204"/>
              </a:rPr>
              <a:t>In section Four of my project, I:</a:t>
            </a:r>
          </a:p>
          <a:p>
            <a:pPr algn="ctr" defTabSz="342900"/>
            <a:endParaRPr lang="en-US" sz="2100" b="1" cap="all" dirty="0">
              <a:ln w="3175" cmpd="sng">
                <a:noFill/>
              </a:ln>
              <a:solidFill>
                <a:prstClr val="white"/>
              </a:solidFill>
              <a:latin typeface="Bookman Old Style" panose="02050604050505020204"/>
            </a:endParaRPr>
          </a:p>
          <a:p>
            <a:pPr algn="ctr" defTabSz="342900"/>
            <a:r>
              <a:rPr lang="en-US" sz="1600" b="1" cap="all" dirty="0">
                <a:ln w="3175" cmpd="sng">
                  <a:noFill/>
                </a:ln>
                <a:solidFill>
                  <a:prstClr val="white"/>
                </a:solidFill>
                <a:latin typeface="Bookman Old Style" panose="02050604050505020204"/>
              </a:rPr>
              <a:t>convert radial displacement to linear displacement using the rotary encoder. </a:t>
            </a:r>
          </a:p>
          <a:p>
            <a:pPr marL="342900" indent="-342900" algn="ctr"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2285997"/>
            <a:ext cx="9144000" cy="533403"/>
          </a:xfrm>
        </p:spPr>
        <p:txBody>
          <a:bodyPr>
            <a:normAutofit fontScale="90000"/>
          </a:bodyPr>
          <a:lstStyle/>
          <a:p>
            <a:pPr algn="ctr"/>
            <a:r>
              <a:rPr lang="en-US" sz="3300" b="1" dirty="0">
                <a:solidFill>
                  <a:schemeClr val="bg2">
                    <a:lumMod val="60000"/>
                    <a:lumOff val="40000"/>
                  </a:schemeClr>
                </a:solidFill>
              </a:rPr>
              <a:t>Rotational Motion</a:t>
            </a:r>
            <a:br>
              <a:rPr lang="en-US" sz="3300" b="1" dirty="0">
                <a:solidFill>
                  <a:schemeClr val="bg2">
                    <a:lumMod val="60000"/>
                    <a:lumOff val="40000"/>
                  </a:schemeClr>
                </a:solidFill>
              </a:rPr>
            </a:br>
            <a:endParaRPr lang="en-US" b="1" dirty="0">
              <a:solidFill>
                <a:schemeClr val="bg2">
                  <a:lumMod val="60000"/>
                  <a:lumOff val="40000"/>
                </a:schemeClr>
              </a:solidFill>
            </a:endParaRPr>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1146772"/>
            <a:ext cx="9144000" cy="787587"/>
          </a:xfrm>
        </p:spPr>
        <p:txBody>
          <a:bodyPr>
            <a:normAutofit fontScale="90000"/>
          </a:bodyPr>
          <a:lstStyle/>
          <a:p>
            <a:pPr algn="ctr"/>
            <a:r>
              <a:rPr lang="en-US" sz="4500" b="1" dirty="0">
                <a:solidFill>
                  <a:schemeClr val="bg2">
                    <a:lumMod val="60000"/>
                    <a:lumOff val="40000"/>
                  </a:schemeClr>
                </a:solidFill>
                <a:latin typeface="+mn-lt"/>
              </a:rPr>
              <a:t>SECTION</a:t>
            </a:r>
            <a:r>
              <a:rPr lang="en-US" sz="4950" b="1" dirty="0">
                <a:solidFill>
                  <a:schemeClr val="bg2">
                    <a:lumMod val="60000"/>
                    <a:lumOff val="40000"/>
                  </a:schemeClr>
                </a:solidFill>
                <a:latin typeface="+mn-lt"/>
              </a:rPr>
              <a:t> 5</a:t>
            </a:r>
          </a:p>
        </p:txBody>
      </p:sp>
    </p:spTree>
    <p:extLst>
      <p:ext uri="{BB962C8B-B14F-4D97-AF65-F5344CB8AC3E}">
        <p14:creationId xmlns:p14="http://schemas.microsoft.com/office/powerpoint/2010/main" val="1695211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5DD391-614B-8A4F-8A3B-31317D4CAB89}"/>
              </a:ext>
            </a:extLst>
          </p:cNvPr>
          <p:cNvSpPr/>
          <p:nvPr/>
        </p:nvSpPr>
        <p:spPr>
          <a:xfrm>
            <a:off x="2400300" y="2560633"/>
            <a:ext cx="4343400" cy="29718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5" name="Rectangle: Rounded Corners 4">
            <a:extLst>
              <a:ext uri="{FF2B5EF4-FFF2-40B4-BE49-F238E27FC236}">
                <a16:creationId xmlns:a16="http://schemas.microsoft.com/office/drawing/2014/main" id="{C8D6EC89-C1C3-A14D-9069-02A3CF651AC9}"/>
              </a:ext>
            </a:extLst>
          </p:cNvPr>
          <p:cNvSpPr/>
          <p:nvPr/>
        </p:nvSpPr>
        <p:spPr>
          <a:xfrm>
            <a:off x="2694088" y="2787131"/>
            <a:ext cx="1268312" cy="3239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10" name="Rectangle: Rounded Corners 9">
            <a:extLst>
              <a:ext uri="{FF2B5EF4-FFF2-40B4-BE49-F238E27FC236}">
                <a16:creationId xmlns:a16="http://schemas.microsoft.com/office/drawing/2014/main" id="{22CEE29C-271C-44DE-9A08-EC8C03F755A7}"/>
              </a:ext>
            </a:extLst>
          </p:cNvPr>
          <p:cNvSpPr/>
          <p:nvPr/>
        </p:nvSpPr>
        <p:spPr>
          <a:xfrm>
            <a:off x="2694088" y="3219538"/>
            <a:ext cx="1268312" cy="3239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12" name="Rectangle: Rounded Corners 11">
            <a:extLst>
              <a:ext uri="{FF2B5EF4-FFF2-40B4-BE49-F238E27FC236}">
                <a16:creationId xmlns:a16="http://schemas.microsoft.com/office/drawing/2014/main" id="{516FA509-8D58-44C0-85A3-CFEAF6465A64}"/>
              </a:ext>
            </a:extLst>
          </p:cNvPr>
          <p:cNvSpPr/>
          <p:nvPr/>
        </p:nvSpPr>
        <p:spPr>
          <a:xfrm>
            <a:off x="2694088" y="3659137"/>
            <a:ext cx="1268312" cy="3239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14" name="Rectangle: Rounded Corners 13">
            <a:extLst>
              <a:ext uri="{FF2B5EF4-FFF2-40B4-BE49-F238E27FC236}">
                <a16:creationId xmlns:a16="http://schemas.microsoft.com/office/drawing/2014/main" id="{8A41896A-E2ED-4E53-817D-98F6F610675C}"/>
              </a:ext>
            </a:extLst>
          </p:cNvPr>
          <p:cNvSpPr/>
          <p:nvPr/>
        </p:nvSpPr>
        <p:spPr>
          <a:xfrm>
            <a:off x="2694088" y="4542143"/>
            <a:ext cx="1268312" cy="3239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15" name="Rectangle: Rounded Corners 14">
            <a:extLst>
              <a:ext uri="{FF2B5EF4-FFF2-40B4-BE49-F238E27FC236}">
                <a16:creationId xmlns:a16="http://schemas.microsoft.com/office/drawing/2014/main" id="{63E1C7B3-03FF-4E05-A46C-590B718779FB}"/>
              </a:ext>
            </a:extLst>
          </p:cNvPr>
          <p:cNvSpPr/>
          <p:nvPr/>
        </p:nvSpPr>
        <p:spPr>
          <a:xfrm>
            <a:off x="2694088" y="4101996"/>
            <a:ext cx="1268312" cy="3239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2" name="Title 1">
            <a:extLst>
              <a:ext uri="{FF2B5EF4-FFF2-40B4-BE49-F238E27FC236}">
                <a16:creationId xmlns:a16="http://schemas.microsoft.com/office/drawing/2014/main" id="{03B68916-E451-AC42-A3D0-5B4DD6710382}"/>
              </a:ext>
            </a:extLst>
          </p:cNvPr>
          <p:cNvSpPr>
            <a:spLocks noGrp="1"/>
          </p:cNvSpPr>
          <p:nvPr>
            <p:ph type="title"/>
          </p:nvPr>
        </p:nvSpPr>
        <p:spPr>
          <a:xfrm>
            <a:off x="1" y="1155227"/>
            <a:ext cx="9143999" cy="1251423"/>
          </a:xfrm>
        </p:spPr>
        <p:txBody>
          <a:bodyPr anchor="t">
            <a:normAutofit/>
          </a:bodyPr>
          <a:lstStyle/>
          <a:p>
            <a:pPr algn="ctr"/>
            <a:r>
              <a:rPr lang="en-US" sz="3600" b="1" dirty="0">
                <a:solidFill>
                  <a:schemeClr val="bg2">
                    <a:lumMod val="60000"/>
                    <a:lumOff val="40000"/>
                  </a:schemeClr>
                </a:solidFill>
              </a:rPr>
              <a:t>Concepts Covered</a:t>
            </a:r>
          </a:p>
        </p:txBody>
      </p:sp>
      <p:sp>
        <p:nvSpPr>
          <p:cNvPr id="11" name="Rectangle: Rounded Corners 13">
            <a:extLst>
              <a:ext uri="{FF2B5EF4-FFF2-40B4-BE49-F238E27FC236}">
                <a16:creationId xmlns:a16="http://schemas.microsoft.com/office/drawing/2014/main" id="{E6EE3066-3D2F-AE12-8E55-3DEF6AC55FBB}"/>
              </a:ext>
            </a:extLst>
          </p:cNvPr>
          <p:cNvSpPr/>
          <p:nvPr/>
        </p:nvSpPr>
        <p:spPr>
          <a:xfrm>
            <a:off x="2694088" y="4974002"/>
            <a:ext cx="1268312" cy="3239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3" name="Content Placeholder 2">
            <a:extLst>
              <a:ext uri="{FF2B5EF4-FFF2-40B4-BE49-F238E27FC236}">
                <a16:creationId xmlns:a16="http://schemas.microsoft.com/office/drawing/2014/main" id="{E9E38A6D-5E3D-5044-B702-3B5426A5E73E}"/>
              </a:ext>
            </a:extLst>
          </p:cNvPr>
          <p:cNvSpPr>
            <a:spLocks noGrp="1"/>
          </p:cNvSpPr>
          <p:nvPr>
            <p:ph idx="1"/>
          </p:nvPr>
        </p:nvSpPr>
        <p:spPr>
          <a:xfrm>
            <a:off x="2699636" y="2826282"/>
            <a:ext cx="4644180" cy="2667000"/>
          </a:xfrm>
        </p:spPr>
        <p:txBody>
          <a:bodyPr anchor="ctr">
            <a:normAutofit fontScale="92500" lnSpcReduction="20000"/>
          </a:bodyPr>
          <a:lstStyle/>
          <a:p>
            <a:pPr marL="0" indent="0">
              <a:lnSpc>
                <a:spcPct val="160000"/>
              </a:lnSpc>
              <a:spcBef>
                <a:spcPts val="600"/>
              </a:spcBef>
              <a:buNone/>
            </a:pPr>
            <a:r>
              <a:rPr lang="en-US" sz="1800" b="1" i="1" cap="all" dirty="0">
                <a:ln w="3175" cmpd="sng">
                  <a:noFill/>
                </a:ln>
                <a:solidFill>
                  <a:schemeClr val="bg2">
                    <a:lumMod val="75000"/>
                  </a:schemeClr>
                </a:solidFill>
                <a:latin typeface="+mj-lt"/>
                <a:ea typeface="+mj-ea"/>
                <a:cs typeface="+mj-cs"/>
              </a:rPr>
              <a:t>Section 1:</a:t>
            </a:r>
            <a:r>
              <a:rPr lang="en-US" sz="1800" b="1" i="1" cap="all" dirty="0">
                <a:ln w="3175" cmpd="sng">
                  <a:noFill/>
                </a:ln>
                <a:solidFill>
                  <a:schemeClr val="accent5">
                    <a:lumMod val="60000"/>
                    <a:lumOff val="40000"/>
                  </a:schemeClr>
                </a:solidFill>
                <a:latin typeface="+mj-lt"/>
                <a:ea typeface="+mj-ea"/>
                <a:cs typeface="+mj-cs"/>
              </a:rPr>
              <a:t>  </a:t>
            </a:r>
            <a:r>
              <a:rPr lang="en-US" sz="1800" b="1" cap="all" dirty="0">
                <a:ln w="3175" cmpd="sng">
                  <a:noFill/>
                </a:ln>
                <a:solidFill>
                  <a:schemeClr val="accent5">
                    <a:lumMod val="60000"/>
                    <a:lumOff val="40000"/>
                  </a:schemeClr>
                </a:solidFill>
                <a:latin typeface="+mj-lt"/>
                <a:ea typeface="+mj-ea"/>
                <a:cs typeface="+mj-cs"/>
              </a:rPr>
              <a:t> </a:t>
            </a:r>
            <a:r>
              <a:rPr lang="en-US" sz="1200" b="1" cap="all" dirty="0">
                <a:ln w="3175" cmpd="sng">
                  <a:noFill/>
                </a:ln>
                <a:solidFill>
                  <a:schemeClr val="bg2">
                    <a:lumMod val="60000"/>
                    <a:lumOff val="40000"/>
                  </a:schemeClr>
                </a:solidFill>
              </a:rPr>
              <a:t>Materials Used</a:t>
            </a:r>
            <a:endParaRPr lang="en-US" sz="1200" b="1" cap="all" dirty="0">
              <a:ln w="3175" cmpd="sng">
                <a:noFill/>
              </a:ln>
              <a:solidFill>
                <a:schemeClr val="bg2">
                  <a:lumMod val="60000"/>
                  <a:lumOff val="40000"/>
                </a:schemeClr>
              </a:solidFill>
              <a:latin typeface="+mj-lt"/>
              <a:ea typeface="+mj-ea"/>
              <a:cs typeface="+mj-cs"/>
            </a:endParaRPr>
          </a:p>
          <a:p>
            <a:pPr marL="0" indent="0">
              <a:lnSpc>
                <a:spcPct val="160000"/>
              </a:lnSpc>
              <a:spcBef>
                <a:spcPts val="600"/>
              </a:spcBef>
              <a:buNone/>
            </a:pPr>
            <a:r>
              <a:rPr lang="en-US" sz="1800" b="1" i="1" cap="all" dirty="0">
                <a:ln w="3175" cmpd="sng">
                  <a:noFill/>
                </a:ln>
                <a:solidFill>
                  <a:schemeClr val="bg2">
                    <a:lumMod val="75000"/>
                  </a:schemeClr>
                </a:solidFill>
              </a:rPr>
              <a:t>Section 2:</a:t>
            </a:r>
            <a:r>
              <a:rPr lang="en-US" sz="1800" b="1" cap="all" dirty="0">
                <a:ln w="3175" cmpd="sng">
                  <a:noFill/>
                </a:ln>
                <a:solidFill>
                  <a:schemeClr val="accent5">
                    <a:lumMod val="60000"/>
                    <a:lumOff val="40000"/>
                  </a:schemeClr>
                </a:solidFill>
                <a:latin typeface="+mj-lt"/>
                <a:ea typeface="+mj-ea"/>
                <a:cs typeface="+mj-cs"/>
              </a:rPr>
              <a:t>   </a:t>
            </a:r>
            <a:r>
              <a:rPr lang="en-US" sz="1200" b="1" cap="all" dirty="0">
                <a:ln w="3175" cmpd="sng">
                  <a:noFill/>
                </a:ln>
                <a:solidFill>
                  <a:schemeClr val="bg2">
                    <a:lumMod val="60000"/>
                    <a:lumOff val="40000"/>
                  </a:schemeClr>
                </a:solidFill>
                <a:latin typeface="+mj-lt"/>
                <a:ea typeface="+mj-ea"/>
                <a:cs typeface="+mj-cs"/>
              </a:rPr>
              <a:t>Precision of Ultrasonic sensor</a:t>
            </a:r>
          </a:p>
          <a:p>
            <a:pPr marL="0" indent="0">
              <a:lnSpc>
                <a:spcPct val="160000"/>
              </a:lnSpc>
              <a:spcBef>
                <a:spcPts val="600"/>
              </a:spcBef>
              <a:buNone/>
            </a:pPr>
            <a:r>
              <a:rPr lang="en-US" sz="1800" b="1" i="1" cap="all" dirty="0">
                <a:ln w="3175" cmpd="sng">
                  <a:noFill/>
                </a:ln>
                <a:solidFill>
                  <a:schemeClr val="bg2">
                    <a:lumMod val="75000"/>
                  </a:schemeClr>
                </a:solidFill>
              </a:rPr>
              <a:t>Section 3:</a:t>
            </a:r>
            <a:r>
              <a:rPr lang="en-US" sz="1800" b="1" i="1" cap="all" dirty="0">
                <a:ln w="3175" cmpd="sng">
                  <a:noFill/>
                </a:ln>
                <a:solidFill>
                  <a:schemeClr val="accent5">
                    <a:lumMod val="60000"/>
                    <a:lumOff val="40000"/>
                  </a:schemeClr>
                </a:solidFill>
                <a:latin typeface="+mj-lt"/>
                <a:ea typeface="+mj-ea"/>
                <a:cs typeface="+mj-cs"/>
              </a:rPr>
              <a:t>  </a:t>
            </a:r>
            <a:r>
              <a:rPr lang="en-US" sz="1800" b="1" cap="all" dirty="0">
                <a:ln w="3175" cmpd="sng">
                  <a:noFill/>
                </a:ln>
                <a:solidFill>
                  <a:schemeClr val="accent5">
                    <a:lumMod val="60000"/>
                    <a:lumOff val="40000"/>
                  </a:schemeClr>
                </a:solidFill>
                <a:latin typeface="+mj-lt"/>
                <a:ea typeface="+mj-ea"/>
                <a:cs typeface="+mj-cs"/>
              </a:rPr>
              <a:t> </a:t>
            </a:r>
            <a:r>
              <a:rPr lang="en-US" sz="1200" b="1" cap="all" dirty="0">
                <a:ln w="3175" cmpd="sng">
                  <a:noFill/>
                </a:ln>
                <a:solidFill>
                  <a:schemeClr val="bg2">
                    <a:lumMod val="60000"/>
                    <a:lumOff val="40000"/>
                  </a:schemeClr>
                </a:solidFill>
                <a:latin typeface="+mj-lt"/>
                <a:ea typeface="+mj-ea"/>
                <a:cs typeface="+mj-cs"/>
              </a:rPr>
              <a:t>Gravitational Acceleration</a:t>
            </a:r>
          </a:p>
          <a:p>
            <a:pPr marL="0" indent="0">
              <a:lnSpc>
                <a:spcPct val="160000"/>
              </a:lnSpc>
              <a:spcBef>
                <a:spcPts val="600"/>
              </a:spcBef>
              <a:buNone/>
            </a:pPr>
            <a:r>
              <a:rPr lang="en-US" sz="1800" b="1" i="1" cap="all" dirty="0">
                <a:ln w="3175" cmpd="sng">
                  <a:noFill/>
                </a:ln>
                <a:solidFill>
                  <a:schemeClr val="bg2">
                    <a:lumMod val="75000"/>
                  </a:schemeClr>
                </a:solidFill>
              </a:rPr>
              <a:t>Section 4:</a:t>
            </a:r>
            <a:r>
              <a:rPr lang="en-US" sz="1800" b="1" cap="all" dirty="0">
                <a:ln w="3175" cmpd="sng">
                  <a:noFill/>
                </a:ln>
                <a:solidFill>
                  <a:schemeClr val="accent5">
                    <a:lumMod val="60000"/>
                    <a:lumOff val="40000"/>
                  </a:schemeClr>
                </a:solidFill>
                <a:latin typeface="+mj-lt"/>
                <a:ea typeface="+mj-ea"/>
                <a:cs typeface="+mj-cs"/>
              </a:rPr>
              <a:t>   </a:t>
            </a:r>
            <a:r>
              <a:rPr lang="en-US" sz="1200" b="1" cap="all" dirty="0">
                <a:ln w="3175" cmpd="sng">
                  <a:noFill/>
                </a:ln>
                <a:solidFill>
                  <a:schemeClr val="bg2">
                    <a:lumMod val="60000"/>
                    <a:lumOff val="40000"/>
                  </a:schemeClr>
                </a:solidFill>
                <a:latin typeface="+mj-lt"/>
                <a:ea typeface="+mj-ea"/>
                <a:cs typeface="+mj-cs"/>
              </a:rPr>
              <a:t>Conservation Of Energy</a:t>
            </a:r>
          </a:p>
          <a:p>
            <a:pPr marL="0" indent="0">
              <a:lnSpc>
                <a:spcPct val="160000"/>
              </a:lnSpc>
              <a:spcBef>
                <a:spcPts val="600"/>
              </a:spcBef>
              <a:buNone/>
            </a:pPr>
            <a:r>
              <a:rPr lang="en-US" sz="1800" b="1" i="1" cap="all" dirty="0">
                <a:ln w="3175" cmpd="sng">
                  <a:noFill/>
                </a:ln>
                <a:solidFill>
                  <a:schemeClr val="bg2">
                    <a:lumMod val="75000"/>
                  </a:schemeClr>
                </a:solidFill>
              </a:rPr>
              <a:t>Section 5:</a:t>
            </a:r>
            <a:r>
              <a:rPr lang="en-US" sz="1800" b="1" i="1" cap="all" dirty="0">
                <a:ln w="3175" cmpd="sng">
                  <a:noFill/>
                </a:ln>
                <a:solidFill>
                  <a:schemeClr val="accent5">
                    <a:lumMod val="60000"/>
                    <a:lumOff val="40000"/>
                  </a:schemeClr>
                </a:solidFill>
              </a:rPr>
              <a:t>   </a:t>
            </a:r>
            <a:r>
              <a:rPr lang="en-US" sz="1200" b="1" i="1" cap="all" dirty="0">
                <a:ln w="3175" cmpd="sng">
                  <a:noFill/>
                </a:ln>
                <a:solidFill>
                  <a:schemeClr val="bg2">
                    <a:lumMod val="60000"/>
                    <a:lumOff val="40000"/>
                  </a:schemeClr>
                </a:solidFill>
              </a:rPr>
              <a:t>Rotational Motion</a:t>
            </a:r>
            <a:endParaRPr lang="en-US" sz="1200" b="1" cap="all" dirty="0">
              <a:ln w="3175" cmpd="sng">
                <a:noFill/>
              </a:ln>
              <a:solidFill>
                <a:schemeClr val="bg2">
                  <a:lumMod val="60000"/>
                  <a:lumOff val="40000"/>
                </a:schemeClr>
              </a:solidFill>
              <a:latin typeface="+mj-lt"/>
              <a:ea typeface="+mj-ea"/>
              <a:cs typeface="+mj-cs"/>
            </a:endParaRPr>
          </a:p>
          <a:p>
            <a:pPr marL="0" indent="0">
              <a:lnSpc>
                <a:spcPct val="160000"/>
              </a:lnSpc>
              <a:spcBef>
                <a:spcPts val="600"/>
              </a:spcBef>
              <a:buNone/>
            </a:pPr>
            <a:r>
              <a:rPr lang="en-US" sz="1800" b="1" i="1" cap="all" dirty="0">
                <a:ln w="3175" cmpd="sng">
                  <a:noFill/>
                </a:ln>
                <a:solidFill>
                  <a:schemeClr val="bg2">
                    <a:lumMod val="75000"/>
                  </a:schemeClr>
                </a:solidFill>
              </a:rPr>
              <a:t>Section 6:</a:t>
            </a:r>
            <a:r>
              <a:rPr lang="en-US" sz="1800" b="1" i="1" cap="all" dirty="0">
                <a:ln w="3175" cmpd="sng">
                  <a:noFill/>
                </a:ln>
                <a:solidFill>
                  <a:schemeClr val="accent5">
                    <a:lumMod val="60000"/>
                    <a:lumOff val="40000"/>
                  </a:schemeClr>
                </a:solidFill>
                <a:latin typeface="+mj-lt"/>
                <a:ea typeface="+mj-ea"/>
                <a:cs typeface="+mj-cs"/>
              </a:rPr>
              <a:t>   </a:t>
            </a:r>
            <a:r>
              <a:rPr lang="en-US" sz="1200" b="1" i="1" cap="all" dirty="0">
                <a:ln w="3175" cmpd="sng">
                  <a:noFill/>
                </a:ln>
                <a:solidFill>
                  <a:schemeClr val="bg2">
                    <a:lumMod val="60000"/>
                    <a:lumOff val="40000"/>
                  </a:schemeClr>
                </a:solidFill>
                <a:latin typeface="+mj-lt"/>
                <a:ea typeface="+mj-ea"/>
                <a:cs typeface="+mj-cs"/>
              </a:rPr>
              <a:t>Hall Effect</a:t>
            </a:r>
          </a:p>
          <a:p>
            <a:pPr marL="0" indent="0">
              <a:buNone/>
            </a:pPr>
            <a:endParaRPr lang="en-US" sz="1350" b="1" cap="all" dirty="0">
              <a:ln w="3175" cmpd="sng">
                <a:noFill/>
              </a:ln>
              <a:solidFill>
                <a:schemeClr val="accent5">
                  <a:lumMod val="50000"/>
                </a:schemeClr>
              </a:solidFill>
              <a:latin typeface="+mj-lt"/>
              <a:ea typeface="+mj-ea"/>
              <a:cs typeface="+mj-cs"/>
            </a:endParaRPr>
          </a:p>
        </p:txBody>
      </p:sp>
    </p:spTree>
    <p:extLst>
      <p:ext uri="{BB962C8B-B14F-4D97-AF65-F5344CB8AC3E}">
        <p14:creationId xmlns:p14="http://schemas.microsoft.com/office/powerpoint/2010/main" val="1729537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5: Rotational Motion</a:t>
            </a:r>
          </a:p>
        </p:txBody>
      </p:sp>
      <p:pic>
        <p:nvPicPr>
          <p:cNvPr id="3" name="Content Placeholder 4" descr="A picture containing text&#10;&#10;Description automatically generated">
            <a:extLst>
              <a:ext uri="{FF2B5EF4-FFF2-40B4-BE49-F238E27FC236}">
                <a16:creationId xmlns:a16="http://schemas.microsoft.com/office/drawing/2014/main" id="{37ADAAE4-FBC0-7803-294E-4D2F28320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031874"/>
            <a:ext cx="4988273" cy="3180702"/>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CCB542D3-55A5-524C-FCED-892875FEBDD3}"/>
              </a:ext>
            </a:extLst>
          </p:cNvPr>
          <p:cNvSpPr txBox="1"/>
          <p:nvPr/>
        </p:nvSpPr>
        <p:spPr>
          <a:xfrm>
            <a:off x="1981199" y="2662542"/>
            <a:ext cx="4988273" cy="369332"/>
          </a:xfrm>
          <a:prstGeom prst="rect">
            <a:avLst/>
          </a:prstGeom>
          <a:noFill/>
        </p:spPr>
        <p:txBody>
          <a:bodyPr wrap="square" rtlCol="0">
            <a:spAutoFit/>
          </a:bodyPr>
          <a:lstStyle/>
          <a:p>
            <a:pPr algn="ctr"/>
            <a:r>
              <a:rPr lang="en-US" dirty="0"/>
              <a:t>Experiment Set-up</a:t>
            </a:r>
          </a:p>
        </p:txBody>
      </p:sp>
      <p:sp>
        <p:nvSpPr>
          <p:cNvPr id="5" name="TextBox 4">
            <a:extLst>
              <a:ext uri="{FF2B5EF4-FFF2-40B4-BE49-F238E27FC236}">
                <a16:creationId xmlns:a16="http://schemas.microsoft.com/office/drawing/2014/main" id="{EB67C184-ABAA-3628-2585-5B0B593A23F1}"/>
              </a:ext>
            </a:extLst>
          </p:cNvPr>
          <p:cNvSpPr txBox="1"/>
          <p:nvPr/>
        </p:nvSpPr>
        <p:spPr>
          <a:xfrm>
            <a:off x="342900" y="1295400"/>
            <a:ext cx="8458200" cy="646331"/>
          </a:xfrm>
          <a:prstGeom prst="rect">
            <a:avLst/>
          </a:prstGeom>
          <a:noFill/>
        </p:spPr>
        <p:txBody>
          <a:bodyPr wrap="square" rtlCol="0">
            <a:spAutoFit/>
          </a:bodyPr>
          <a:lstStyle/>
          <a:p>
            <a:r>
              <a:rPr lang="en-US" dirty="0"/>
              <a:t>In this experiment I will be testing that radial displacement can be used to measure linear displacement with the rotary encoder.</a:t>
            </a:r>
          </a:p>
        </p:txBody>
      </p:sp>
    </p:spTree>
    <p:extLst>
      <p:ext uri="{BB962C8B-B14F-4D97-AF65-F5344CB8AC3E}">
        <p14:creationId xmlns:p14="http://schemas.microsoft.com/office/powerpoint/2010/main" val="589768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5: Rotational Motion</a:t>
            </a:r>
          </a:p>
        </p:txBody>
      </p:sp>
      <p:sp>
        <p:nvSpPr>
          <p:cNvPr id="4" name="TextBox 3">
            <a:extLst>
              <a:ext uri="{FF2B5EF4-FFF2-40B4-BE49-F238E27FC236}">
                <a16:creationId xmlns:a16="http://schemas.microsoft.com/office/drawing/2014/main" id="{CCB542D3-55A5-524C-FCED-892875FEBDD3}"/>
              </a:ext>
            </a:extLst>
          </p:cNvPr>
          <p:cNvSpPr txBox="1"/>
          <p:nvPr/>
        </p:nvSpPr>
        <p:spPr>
          <a:xfrm>
            <a:off x="974543" y="1600200"/>
            <a:ext cx="7194909" cy="646331"/>
          </a:xfrm>
          <a:prstGeom prst="rect">
            <a:avLst/>
          </a:prstGeom>
          <a:noFill/>
        </p:spPr>
        <p:txBody>
          <a:bodyPr wrap="square" rtlCol="0">
            <a:spAutoFit/>
          </a:bodyPr>
          <a:lstStyle/>
          <a:p>
            <a:r>
              <a:rPr lang="en-US" dirty="0"/>
              <a:t>Raw data from Arduino serial monitor when the rotary dial moves.</a:t>
            </a:r>
          </a:p>
        </p:txBody>
      </p:sp>
      <p:pic>
        <p:nvPicPr>
          <p:cNvPr id="5" name="Content Placeholder 5" descr="Graphical user interface, text, application, Word&#10;&#10;Description automatically generated">
            <a:extLst>
              <a:ext uri="{FF2B5EF4-FFF2-40B4-BE49-F238E27FC236}">
                <a16:creationId xmlns:a16="http://schemas.microsoft.com/office/drawing/2014/main" id="{7538C9AD-BB5F-F4B9-1FD9-2B0D8E82E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544" y="2438400"/>
            <a:ext cx="7194909" cy="3811588"/>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9038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5: Rotational Motion</a:t>
            </a:r>
          </a:p>
        </p:txBody>
      </p:sp>
      <p:sp>
        <p:nvSpPr>
          <p:cNvPr id="4" name="TextBox 3">
            <a:extLst>
              <a:ext uri="{FF2B5EF4-FFF2-40B4-BE49-F238E27FC236}">
                <a16:creationId xmlns:a16="http://schemas.microsoft.com/office/drawing/2014/main" id="{CCB542D3-55A5-524C-FCED-892875FEBDD3}"/>
              </a:ext>
            </a:extLst>
          </p:cNvPr>
          <p:cNvSpPr txBox="1"/>
          <p:nvPr/>
        </p:nvSpPr>
        <p:spPr>
          <a:xfrm>
            <a:off x="1203650" y="1371600"/>
            <a:ext cx="674081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It took 40 pulses from the rotary dial to equal 1 revolution. </a:t>
            </a:r>
          </a:p>
          <a:p>
            <a:pPr marL="285750" indent="-285750">
              <a:buFont typeface="Arial" panose="020B0604020202020204" pitchFamily="34" charset="0"/>
              <a:buChar char="•"/>
            </a:pPr>
            <a:r>
              <a:rPr lang="en-US" dirty="0"/>
              <a:t>Based on that information and the radius of my object I am rotating I can figure out the resolution.</a:t>
            </a:r>
          </a:p>
        </p:txBody>
      </p:sp>
      <p:pic>
        <p:nvPicPr>
          <p:cNvPr id="3" name="Picture 2" descr="Text&#10;&#10;Description automatically generated">
            <a:extLst>
              <a:ext uri="{FF2B5EF4-FFF2-40B4-BE49-F238E27FC236}">
                <a16:creationId xmlns:a16="http://schemas.microsoft.com/office/drawing/2014/main" id="{6DE9BC43-2FC0-0CAB-B421-37187DD4A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591" y="2895600"/>
            <a:ext cx="6740814" cy="2070441"/>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65145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5: Rotational Motion</a:t>
            </a:r>
          </a:p>
        </p:txBody>
      </p:sp>
      <p:sp>
        <p:nvSpPr>
          <p:cNvPr id="4" name="TextBox 3">
            <a:extLst>
              <a:ext uri="{FF2B5EF4-FFF2-40B4-BE49-F238E27FC236}">
                <a16:creationId xmlns:a16="http://schemas.microsoft.com/office/drawing/2014/main" id="{CCB542D3-55A5-524C-FCED-892875FEBDD3}"/>
              </a:ext>
            </a:extLst>
          </p:cNvPr>
          <p:cNvSpPr txBox="1"/>
          <p:nvPr/>
        </p:nvSpPr>
        <p:spPr>
          <a:xfrm>
            <a:off x="600793" y="1905000"/>
            <a:ext cx="7942409" cy="646331"/>
          </a:xfrm>
          <a:prstGeom prst="rect">
            <a:avLst/>
          </a:prstGeom>
          <a:noFill/>
        </p:spPr>
        <p:txBody>
          <a:bodyPr wrap="square" rtlCol="0">
            <a:spAutoFit/>
          </a:bodyPr>
          <a:lstStyle/>
          <a:p>
            <a:r>
              <a:rPr lang="en-US" dirty="0"/>
              <a:t>The data is then analyzed by averaging out all the trials and finding the margin of error.</a:t>
            </a:r>
          </a:p>
        </p:txBody>
      </p:sp>
      <p:pic>
        <p:nvPicPr>
          <p:cNvPr id="5" name="Picture 4" descr="Table&#10;&#10;Description automatically generated">
            <a:extLst>
              <a:ext uri="{FF2B5EF4-FFF2-40B4-BE49-F238E27FC236}">
                <a16:creationId xmlns:a16="http://schemas.microsoft.com/office/drawing/2014/main" id="{B6A0FBEA-C6F0-6815-6755-3E241467D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93" y="2895600"/>
            <a:ext cx="7942409" cy="3026701"/>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1571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5: Rotational Motion</a:t>
            </a:r>
          </a:p>
        </p:txBody>
      </p:sp>
      <p:sp>
        <p:nvSpPr>
          <p:cNvPr id="2" name="Title 1">
            <a:extLst>
              <a:ext uri="{FF2B5EF4-FFF2-40B4-BE49-F238E27FC236}">
                <a16:creationId xmlns:a16="http://schemas.microsoft.com/office/drawing/2014/main" id="{FA1A52EE-1728-8A8D-F14D-6443B67B5AF4}"/>
              </a:ext>
            </a:extLst>
          </p:cNvPr>
          <p:cNvSpPr>
            <a:spLocks noGrp="1"/>
          </p:cNvSpPr>
          <p:nvPr>
            <p:ph type="title"/>
          </p:nvPr>
        </p:nvSpPr>
        <p:spPr>
          <a:xfrm>
            <a:off x="484710" y="609594"/>
            <a:ext cx="7055380" cy="1243654"/>
          </a:xfrm>
        </p:spPr>
        <p:txBody>
          <a:bodyPr/>
          <a:lstStyle/>
          <a:p>
            <a:r>
              <a:rPr lang="en-US" dirty="0">
                <a:solidFill>
                  <a:schemeClr val="bg2">
                    <a:lumMod val="40000"/>
                    <a:lumOff val="60000"/>
                  </a:schemeClr>
                </a:solidFill>
              </a:rPr>
              <a:t>Conclusions</a:t>
            </a:r>
          </a:p>
        </p:txBody>
      </p:sp>
      <p:sp>
        <p:nvSpPr>
          <p:cNvPr id="3" name="Content Placeholder 2">
            <a:extLst>
              <a:ext uri="{FF2B5EF4-FFF2-40B4-BE49-F238E27FC236}">
                <a16:creationId xmlns:a16="http://schemas.microsoft.com/office/drawing/2014/main" id="{EF2AB96F-5792-8CEE-5D7B-4C87DDFAFD8E}"/>
              </a:ext>
            </a:extLst>
          </p:cNvPr>
          <p:cNvSpPr>
            <a:spLocks noGrp="1"/>
          </p:cNvSpPr>
          <p:nvPr>
            <p:ph idx="1"/>
          </p:nvPr>
        </p:nvSpPr>
        <p:spPr>
          <a:xfrm>
            <a:off x="827700" y="2052925"/>
            <a:ext cx="6711654" cy="3738275"/>
          </a:xfrm>
        </p:spPr>
        <p:txBody>
          <a:bodyPr>
            <a:normAutofit/>
          </a:bodyPr>
          <a:lstStyle/>
          <a:p>
            <a:pPr marL="342894" indent="-285750"/>
            <a:r>
              <a:rPr lang="en-US" dirty="0"/>
              <a:t>All things considered; the results were fairly accurate. I believe the margin of error can be contributed to human error which could be a result of marking start and stop distances traveled with a round cork.</a:t>
            </a:r>
          </a:p>
          <a:p>
            <a:pPr marL="342894" indent="-285750"/>
            <a:r>
              <a:rPr lang="en-US" dirty="0"/>
              <a:t>One application I can think this could be used for would be measuring distance on uneven terrain such as hills. I could also see this being applied in industrial applications where non-flat surfaces need to be measured.</a:t>
            </a:r>
          </a:p>
        </p:txBody>
      </p:sp>
    </p:spTree>
    <p:extLst>
      <p:ext uri="{BB962C8B-B14F-4D97-AF65-F5344CB8AC3E}">
        <p14:creationId xmlns:p14="http://schemas.microsoft.com/office/powerpoint/2010/main" val="3879614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56BCEC-1853-1342-A915-2300BCD5AC1F}"/>
              </a:ext>
            </a:extLst>
          </p:cNvPr>
          <p:cNvSpPr/>
          <p:nvPr/>
        </p:nvSpPr>
        <p:spPr>
          <a:xfrm>
            <a:off x="2928938" y="1146772"/>
            <a:ext cx="3295650" cy="787587"/>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4" name="TextBox 3">
            <a:extLst>
              <a:ext uri="{FF2B5EF4-FFF2-40B4-BE49-F238E27FC236}">
                <a16:creationId xmlns:a16="http://schemas.microsoft.com/office/drawing/2014/main" id="{DDC9FF25-A95A-404E-ABB5-BD229F88249D}"/>
              </a:ext>
            </a:extLst>
          </p:cNvPr>
          <p:cNvSpPr txBox="1"/>
          <p:nvPr/>
        </p:nvSpPr>
        <p:spPr>
          <a:xfrm>
            <a:off x="-2" y="3477667"/>
            <a:ext cx="9144002" cy="2369880"/>
          </a:xfrm>
          <a:prstGeom prst="rect">
            <a:avLst/>
          </a:prstGeom>
          <a:noFill/>
        </p:spPr>
        <p:txBody>
          <a:bodyPr wrap="square" rtlCol="0" anchor="ctr">
            <a:spAutoFit/>
          </a:bodyPr>
          <a:lstStyle/>
          <a:p>
            <a:pPr algn="ctr" defTabSz="342900"/>
            <a:r>
              <a:rPr lang="en-US" sz="2100" b="1" cap="all" dirty="0">
                <a:ln w="3175" cmpd="sng">
                  <a:noFill/>
                </a:ln>
                <a:solidFill>
                  <a:prstClr val="white"/>
                </a:solidFill>
                <a:latin typeface="Bookman Old Style" panose="02050604050505020204"/>
              </a:rPr>
              <a:t>In section Five of my project, I:</a:t>
            </a:r>
          </a:p>
          <a:p>
            <a:pPr algn="ctr" defTabSz="342900"/>
            <a:endParaRPr lang="en-US" sz="1600" b="1" cap="all" dirty="0">
              <a:ln w="3175" cmpd="sng">
                <a:noFill/>
              </a:ln>
              <a:solidFill>
                <a:prstClr val="white"/>
              </a:solidFill>
              <a:latin typeface="Bookman Old Style" panose="02050604050505020204"/>
            </a:endParaRPr>
          </a:p>
          <a:p>
            <a:pPr algn="ctr" defTabSz="342900"/>
            <a:r>
              <a:rPr lang="en-US" sz="1600" b="1" cap="all" dirty="0">
                <a:ln w="3175" cmpd="sng">
                  <a:noFill/>
                </a:ln>
                <a:solidFill>
                  <a:prstClr val="white"/>
                </a:solidFill>
                <a:latin typeface="Bookman Old Style" panose="02050604050505020204"/>
              </a:rPr>
              <a:t>investigate the hall effect by using the ESP32 microprocessor to measure the proportional voltage under the effect of a magnetic field .</a:t>
            </a:r>
          </a:p>
          <a:p>
            <a:pPr marL="342900" indent="-342900" algn="ctr"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2285997"/>
            <a:ext cx="9144000" cy="533403"/>
          </a:xfrm>
        </p:spPr>
        <p:txBody>
          <a:bodyPr>
            <a:normAutofit fontScale="90000"/>
          </a:bodyPr>
          <a:lstStyle/>
          <a:p>
            <a:pPr algn="ctr"/>
            <a:r>
              <a:rPr lang="en-US" sz="3300" b="1" dirty="0">
                <a:solidFill>
                  <a:schemeClr val="bg2">
                    <a:lumMod val="60000"/>
                    <a:lumOff val="40000"/>
                  </a:schemeClr>
                </a:solidFill>
              </a:rPr>
              <a:t>Hall Effect</a:t>
            </a:r>
            <a:br>
              <a:rPr lang="en-US" sz="3300" b="1" dirty="0">
                <a:solidFill>
                  <a:schemeClr val="bg2">
                    <a:lumMod val="60000"/>
                    <a:lumOff val="40000"/>
                  </a:schemeClr>
                </a:solidFill>
              </a:rPr>
            </a:br>
            <a:endParaRPr lang="en-US" b="1" dirty="0">
              <a:solidFill>
                <a:schemeClr val="bg2">
                  <a:lumMod val="60000"/>
                  <a:lumOff val="40000"/>
                </a:schemeClr>
              </a:solidFill>
            </a:endParaRPr>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1146772"/>
            <a:ext cx="9144000" cy="787587"/>
          </a:xfrm>
        </p:spPr>
        <p:txBody>
          <a:bodyPr>
            <a:normAutofit fontScale="90000"/>
          </a:bodyPr>
          <a:lstStyle/>
          <a:p>
            <a:pPr algn="ctr"/>
            <a:r>
              <a:rPr lang="en-US" sz="4500" b="1" dirty="0">
                <a:solidFill>
                  <a:schemeClr val="bg2">
                    <a:lumMod val="60000"/>
                    <a:lumOff val="40000"/>
                  </a:schemeClr>
                </a:solidFill>
                <a:latin typeface="+mn-lt"/>
              </a:rPr>
              <a:t>SECTION</a:t>
            </a:r>
            <a:r>
              <a:rPr lang="en-US" sz="4950" b="1" dirty="0">
                <a:solidFill>
                  <a:schemeClr val="bg2">
                    <a:lumMod val="60000"/>
                    <a:lumOff val="40000"/>
                  </a:schemeClr>
                </a:solidFill>
                <a:latin typeface="+mn-lt"/>
              </a:rPr>
              <a:t> 6</a:t>
            </a:r>
          </a:p>
        </p:txBody>
      </p:sp>
    </p:spTree>
    <p:extLst>
      <p:ext uri="{BB962C8B-B14F-4D97-AF65-F5344CB8AC3E}">
        <p14:creationId xmlns:p14="http://schemas.microsoft.com/office/powerpoint/2010/main" val="3485499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6: Hall Effect</a:t>
            </a:r>
          </a:p>
        </p:txBody>
      </p:sp>
      <p:pic>
        <p:nvPicPr>
          <p:cNvPr id="3" name="Picture Placeholder 3" descr="A picture containing floor&#10;&#10;Description automatically generated">
            <a:extLst>
              <a:ext uri="{FF2B5EF4-FFF2-40B4-BE49-F238E27FC236}">
                <a16:creationId xmlns:a16="http://schemas.microsoft.com/office/drawing/2014/main" id="{A76E3DCC-EA6D-C81E-B5A8-CEDA0E73EAD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2343150" y="2971800"/>
            <a:ext cx="4457700" cy="3519840"/>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FCC5723C-7917-C215-EECC-C7961AAEF8CE}"/>
              </a:ext>
            </a:extLst>
          </p:cNvPr>
          <p:cNvSpPr txBox="1"/>
          <p:nvPr/>
        </p:nvSpPr>
        <p:spPr>
          <a:xfrm>
            <a:off x="2343150" y="2573636"/>
            <a:ext cx="4457700" cy="369332"/>
          </a:xfrm>
          <a:prstGeom prst="rect">
            <a:avLst/>
          </a:prstGeom>
          <a:noFill/>
        </p:spPr>
        <p:txBody>
          <a:bodyPr wrap="square" rtlCol="0">
            <a:spAutoFit/>
          </a:bodyPr>
          <a:lstStyle/>
          <a:p>
            <a:pPr algn="ctr"/>
            <a:r>
              <a:rPr lang="en-US" dirty="0"/>
              <a:t>Experiment Set-up</a:t>
            </a:r>
          </a:p>
        </p:txBody>
      </p:sp>
      <p:sp>
        <p:nvSpPr>
          <p:cNvPr id="4" name="TextBox 3">
            <a:extLst>
              <a:ext uri="{FF2B5EF4-FFF2-40B4-BE49-F238E27FC236}">
                <a16:creationId xmlns:a16="http://schemas.microsoft.com/office/drawing/2014/main" id="{79722666-8C54-33D7-76B7-DE9D68546235}"/>
              </a:ext>
            </a:extLst>
          </p:cNvPr>
          <p:cNvSpPr txBox="1"/>
          <p:nvPr/>
        </p:nvSpPr>
        <p:spPr>
          <a:xfrm>
            <a:off x="381000" y="1447800"/>
            <a:ext cx="8534400" cy="646331"/>
          </a:xfrm>
          <a:prstGeom prst="rect">
            <a:avLst/>
          </a:prstGeom>
          <a:noFill/>
        </p:spPr>
        <p:txBody>
          <a:bodyPr wrap="square" rtlCol="0">
            <a:spAutoFit/>
          </a:bodyPr>
          <a:lstStyle/>
          <a:p>
            <a:r>
              <a:rPr lang="en-US" dirty="0"/>
              <a:t>In this experiment I will use a small magnet to test and see if the ESP32 can detect magnetic waves</a:t>
            </a:r>
          </a:p>
        </p:txBody>
      </p:sp>
    </p:spTree>
    <p:extLst>
      <p:ext uri="{BB962C8B-B14F-4D97-AF65-F5344CB8AC3E}">
        <p14:creationId xmlns:p14="http://schemas.microsoft.com/office/powerpoint/2010/main" val="2930424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6: Hall Effect</a:t>
            </a:r>
          </a:p>
        </p:txBody>
      </p:sp>
      <p:pic>
        <p:nvPicPr>
          <p:cNvPr id="5" name="Content Placeholder 5" descr="Graphical user interface, text, application&#10;&#10;Description automatically generated">
            <a:extLst>
              <a:ext uri="{FF2B5EF4-FFF2-40B4-BE49-F238E27FC236}">
                <a16:creationId xmlns:a16="http://schemas.microsoft.com/office/drawing/2014/main" id="{39650133-61D9-FBEB-A5B2-36E611D19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352800"/>
            <a:ext cx="4243650" cy="3153890"/>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pic>
        <p:nvPicPr>
          <p:cNvPr id="10" name="Picture 9" descr="Graphical user interface, application, Word&#10;&#10;Description automatically generated">
            <a:extLst>
              <a:ext uri="{FF2B5EF4-FFF2-40B4-BE49-F238E27FC236}">
                <a16:creationId xmlns:a16="http://schemas.microsoft.com/office/drawing/2014/main" id="{350D3F7A-AB37-D46E-EEE2-573383B28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2127250"/>
            <a:ext cx="4817628" cy="3587750"/>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pic>
        <p:nvPicPr>
          <p:cNvPr id="12" name="Picture 11" descr="Graphical user interface, application, Word&#10;&#10;Description automatically generated">
            <a:extLst>
              <a:ext uri="{FF2B5EF4-FFF2-40B4-BE49-F238E27FC236}">
                <a16:creationId xmlns:a16="http://schemas.microsoft.com/office/drawing/2014/main" id="{A47D00DF-CFB9-39CD-24D5-72CA328BA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772" y="1219200"/>
            <a:ext cx="4817628" cy="3587750"/>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FCC5723C-7917-C215-EECC-C7961AAEF8CE}"/>
              </a:ext>
            </a:extLst>
          </p:cNvPr>
          <p:cNvSpPr txBox="1"/>
          <p:nvPr/>
        </p:nvSpPr>
        <p:spPr>
          <a:xfrm>
            <a:off x="2529538" y="3522961"/>
            <a:ext cx="1373570" cy="369332"/>
          </a:xfrm>
          <a:prstGeom prst="rect">
            <a:avLst/>
          </a:prstGeom>
          <a:noFill/>
        </p:spPr>
        <p:txBody>
          <a:bodyPr wrap="square" rtlCol="0">
            <a:spAutoFit/>
          </a:bodyPr>
          <a:lstStyle/>
          <a:p>
            <a:pPr algn="ctr"/>
            <a:r>
              <a:rPr lang="en-US" dirty="0">
                <a:solidFill>
                  <a:schemeClr val="bg1"/>
                </a:solidFill>
              </a:rPr>
              <a:t>Magnet+</a:t>
            </a:r>
          </a:p>
        </p:txBody>
      </p:sp>
      <p:sp>
        <p:nvSpPr>
          <p:cNvPr id="13" name="TextBox 12">
            <a:extLst>
              <a:ext uri="{FF2B5EF4-FFF2-40B4-BE49-F238E27FC236}">
                <a16:creationId xmlns:a16="http://schemas.microsoft.com/office/drawing/2014/main" id="{5EEEDF45-14CB-EEA1-DAD0-6F0F147033FC}"/>
              </a:ext>
            </a:extLst>
          </p:cNvPr>
          <p:cNvSpPr txBox="1"/>
          <p:nvPr/>
        </p:nvSpPr>
        <p:spPr>
          <a:xfrm>
            <a:off x="4419600" y="2764136"/>
            <a:ext cx="1373570" cy="369332"/>
          </a:xfrm>
          <a:prstGeom prst="rect">
            <a:avLst/>
          </a:prstGeom>
          <a:noFill/>
        </p:spPr>
        <p:txBody>
          <a:bodyPr wrap="square" rtlCol="0">
            <a:spAutoFit/>
          </a:bodyPr>
          <a:lstStyle/>
          <a:p>
            <a:pPr algn="ctr"/>
            <a:r>
              <a:rPr lang="en-US" dirty="0">
                <a:solidFill>
                  <a:schemeClr val="bg1"/>
                </a:solidFill>
              </a:rPr>
              <a:t>Magnet-</a:t>
            </a:r>
          </a:p>
        </p:txBody>
      </p:sp>
      <p:sp>
        <p:nvSpPr>
          <p:cNvPr id="14" name="TextBox 13">
            <a:extLst>
              <a:ext uri="{FF2B5EF4-FFF2-40B4-BE49-F238E27FC236}">
                <a16:creationId xmlns:a16="http://schemas.microsoft.com/office/drawing/2014/main" id="{A43027EC-A80A-C8FF-8F5A-15E3D9D370ED}"/>
              </a:ext>
            </a:extLst>
          </p:cNvPr>
          <p:cNvSpPr txBox="1"/>
          <p:nvPr/>
        </p:nvSpPr>
        <p:spPr>
          <a:xfrm>
            <a:off x="532415" y="4745079"/>
            <a:ext cx="1373570" cy="369332"/>
          </a:xfrm>
          <a:prstGeom prst="rect">
            <a:avLst/>
          </a:prstGeom>
          <a:noFill/>
        </p:spPr>
        <p:txBody>
          <a:bodyPr wrap="square" rtlCol="0">
            <a:spAutoFit/>
          </a:bodyPr>
          <a:lstStyle/>
          <a:p>
            <a:pPr algn="ctr"/>
            <a:r>
              <a:rPr lang="en-US" dirty="0">
                <a:solidFill>
                  <a:schemeClr val="bg1"/>
                </a:solidFill>
              </a:rPr>
              <a:t>Baseline</a:t>
            </a:r>
          </a:p>
        </p:txBody>
      </p:sp>
      <p:sp>
        <p:nvSpPr>
          <p:cNvPr id="15" name="TextBox 14">
            <a:extLst>
              <a:ext uri="{FF2B5EF4-FFF2-40B4-BE49-F238E27FC236}">
                <a16:creationId xmlns:a16="http://schemas.microsoft.com/office/drawing/2014/main" id="{7F2DE1E4-CF85-E099-D47E-2D0C595638E6}"/>
              </a:ext>
            </a:extLst>
          </p:cNvPr>
          <p:cNvSpPr txBox="1"/>
          <p:nvPr/>
        </p:nvSpPr>
        <p:spPr>
          <a:xfrm>
            <a:off x="532415" y="1134718"/>
            <a:ext cx="3064908" cy="646331"/>
          </a:xfrm>
          <a:prstGeom prst="rect">
            <a:avLst/>
          </a:prstGeom>
          <a:noFill/>
        </p:spPr>
        <p:txBody>
          <a:bodyPr wrap="square" rtlCol="0">
            <a:spAutoFit/>
          </a:bodyPr>
          <a:lstStyle/>
          <a:p>
            <a:pPr marL="285750" indent="-285750">
              <a:buFont typeface="Arial" panose="020B0604020202020204" pitchFamily="34" charset="0"/>
              <a:buChar char="•"/>
            </a:pPr>
            <a:r>
              <a:rPr lang="en-US" dirty="0"/>
              <a:t>Raw Data From Arduino Serial Console</a:t>
            </a:r>
          </a:p>
        </p:txBody>
      </p:sp>
    </p:spTree>
    <p:extLst>
      <p:ext uri="{BB962C8B-B14F-4D97-AF65-F5344CB8AC3E}">
        <p14:creationId xmlns:p14="http://schemas.microsoft.com/office/powerpoint/2010/main" val="804611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6: Hall Effect</a:t>
            </a:r>
          </a:p>
        </p:txBody>
      </p:sp>
      <p:sp>
        <p:nvSpPr>
          <p:cNvPr id="2" name="TextBox 1">
            <a:extLst>
              <a:ext uri="{FF2B5EF4-FFF2-40B4-BE49-F238E27FC236}">
                <a16:creationId xmlns:a16="http://schemas.microsoft.com/office/drawing/2014/main" id="{FCC5723C-7917-C215-EECC-C7961AAEF8CE}"/>
              </a:ext>
            </a:extLst>
          </p:cNvPr>
          <p:cNvSpPr txBox="1"/>
          <p:nvPr/>
        </p:nvSpPr>
        <p:spPr>
          <a:xfrm>
            <a:off x="1808858" y="1143000"/>
            <a:ext cx="5526279" cy="646331"/>
          </a:xfrm>
          <a:prstGeom prst="rect">
            <a:avLst/>
          </a:prstGeom>
          <a:noFill/>
        </p:spPr>
        <p:txBody>
          <a:bodyPr wrap="square" rtlCol="0">
            <a:spAutoFit/>
          </a:bodyPr>
          <a:lstStyle/>
          <a:p>
            <a:r>
              <a:rPr lang="en-US" dirty="0"/>
              <a:t>You can see when I put the positive or negative side  of the magnet near the esp32</a:t>
            </a:r>
          </a:p>
        </p:txBody>
      </p:sp>
      <p:pic>
        <p:nvPicPr>
          <p:cNvPr id="7" name="Content Placeholder 5" descr="A screenshot of a computer&#10;&#10;Description automatically generated with medium confidence">
            <a:extLst>
              <a:ext uri="{FF2B5EF4-FFF2-40B4-BE49-F238E27FC236}">
                <a16:creationId xmlns:a16="http://schemas.microsoft.com/office/drawing/2014/main" id="{3D6BE270-A73A-B59A-6E51-A5485776B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859" y="2209800"/>
            <a:ext cx="5526279" cy="4107144"/>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1982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6: Hall Effect</a:t>
            </a:r>
          </a:p>
        </p:txBody>
      </p:sp>
      <p:sp>
        <p:nvSpPr>
          <p:cNvPr id="2" name="Title 1">
            <a:extLst>
              <a:ext uri="{FF2B5EF4-FFF2-40B4-BE49-F238E27FC236}">
                <a16:creationId xmlns:a16="http://schemas.microsoft.com/office/drawing/2014/main" id="{FA1A52EE-1728-8A8D-F14D-6443B67B5AF4}"/>
              </a:ext>
            </a:extLst>
          </p:cNvPr>
          <p:cNvSpPr>
            <a:spLocks noGrp="1"/>
          </p:cNvSpPr>
          <p:nvPr>
            <p:ph type="title"/>
          </p:nvPr>
        </p:nvSpPr>
        <p:spPr>
          <a:xfrm>
            <a:off x="484710" y="609594"/>
            <a:ext cx="7055380" cy="1243654"/>
          </a:xfrm>
        </p:spPr>
        <p:txBody>
          <a:bodyPr/>
          <a:lstStyle/>
          <a:p>
            <a:r>
              <a:rPr lang="en-US" dirty="0">
                <a:solidFill>
                  <a:schemeClr val="bg2">
                    <a:lumMod val="60000"/>
                    <a:lumOff val="40000"/>
                  </a:schemeClr>
                </a:solidFill>
              </a:rPr>
              <a:t>Conclusions</a:t>
            </a:r>
          </a:p>
        </p:txBody>
      </p:sp>
      <p:sp>
        <p:nvSpPr>
          <p:cNvPr id="3" name="Content Placeholder 2">
            <a:extLst>
              <a:ext uri="{FF2B5EF4-FFF2-40B4-BE49-F238E27FC236}">
                <a16:creationId xmlns:a16="http://schemas.microsoft.com/office/drawing/2014/main" id="{EF2AB96F-5792-8CEE-5D7B-4C87DDFAFD8E}"/>
              </a:ext>
            </a:extLst>
          </p:cNvPr>
          <p:cNvSpPr>
            <a:spLocks noGrp="1"/>
          </p:cNvSpPr>
          <p:nvPr>
            <p:ph idx="1"/>
          </p:nvPr>
        </p:nvSpPr>
        <p:spPr>
          <a:xfrm>
            <a:off x="827700" y="2052925"/>
            <a:ext cx="6711654" cy="3738275"/>
          </a:xfrm>
        </p:spPr>
        <p:txBody>
          <a:bodyPr>
            <a:normAutofit/>
          </a:bodyPr>
          <a:lstStyle/>
          <a:p>
            <a:r>
              <a:rPr lang="en-US" dirty="0"/>
              <a:t>You can see a correlation between when the positive or negative side of the magnet comes close to the Hall Sensor on the ESP32. The sensor works by detecting variation the in the magnetic field and outputting a voltage based on the magnitude of the magnetic field.</a:t>
            </a:r>
          </a:p>
          <a:p>
            <a:r>
              <a:rPr lang="en-US" dirty="0"/>
              <a:t>I can see this being used for applications such as engaging a switch, proximity detection, and detecting if a doors close. </a:t>
            </a:r>
          </a:p>
        </p:txBody>
      </p:sp>
    </p:spTree>
    <p:extLst>
      <p:ext uri="{BB962C8B-B14F-4D97-AF65-F5344CB8AC3E}">
        <p14:creationId xmlns:p14="http://schemas.microsoft.com/office/powerpoint/2010/main" val="239848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56BCEC-1853-1342-A915-2300BCD5AC1F}"/>
              </a:ext>
            </a:extLst>
          </p:cNvPr>
          <p:cNvSpPr/>
          <p:nvPr/>
        </p:nvSpPr>
        <p:spPr>
          <a:xfrm>
            <a:off x="2928938" y="1146772"/>
            <a:ext cx="3295650" cy="787587"/>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Rockwell" panose="02060603020205020403"/>
            </a:endParaRPr>
          </a:p>
        </p:txBody>
      </p:sp>
      <p:sp>
        <p:nvSpPr>
          <p:cNvPr id="4" name="TextBox 3">
            <a:extLst>
              <a:ext uri="{FF2B5EF4-FFF2-40B4-BE49-F238E27FC236}">
                <a16:creationId xmlns:a16="http://schemas.microsoft.com/office/drawing/2014/main" id="{DDC9FF25-A95A-404E-ABB5-BD229F88249D}"/>
              </a:ext>
            </a:extLst>
          </p:cNvPr>
          <p:cNvSpPr txBox="1"/>
          <p:nvPr/>
        </p:nvSpPr>
        <p:spPr>
          <a:xfrm>
            <a:off x="-2" y="3685416"/>
            <a:ext cx="9144002" cy="1954381"/>
          </a:xfrm>
          <a:prstGeom prst="rect">
            <a:avLst/>
          </a:prstGeom>
          <a:noFill/>
        </p:spPr>
        <p:txBody>
          <a:bodyPr wrap="square" rtlCol="0" anchor="ctr">
            <a:spAutoFit/>
          </a:bodyPr>
          <a:lstStyle/>
          <a:p>
            <a:pPr algn="ctr" defTabSz="342900"/>
            <a:r>
              <a:rPr lang="en-US" sz="2100" b="1" cap="all" dirty="0">
                <a:ln w="3175" cmpd="sng">
                  <a:noFill/>
                </a:ln>
                <a:solidFill>
                  <a:prstClr val="white"/>
                </a:solidFill>
                <a:latin typeface="Bookman Old Style" panose="02050604050505020204"/>
              </a:rPr>
              <a:t>In section one of my project, I am:</a:t>
            </a:r>
          </a:p>
          <a:p>
            <a:pPr algn="ctr" defTabSz="342900"/>
            <a:endParaRPr lang="en-US" sz="2100" b="1" cap="all" dirty="0">
              <a:ln w="3175" cmpd="sng">
                <a:noFill/>
              </a:ln>
              <a:solidFill>
                <a:prstClr val="white"/>
              </a:solidFill>
              <a:latin typeface="Bookman Old Style" panose="02050604050505020204"/>
            </a:endParaRPr>
          </a:p>
          <a:p>
            <a:pPr algn="ctr" defTabSz="342900"/>
            <a:r>
              <a:rPr lang="en-US" sz="1600" b="1" cap="all" dirty="0">
                <a:ln w="3175" cmpd="sng">
                  <a:noFill/>
                </a:ln>
                <a:solidFill>
                  <a:prstClr val="white"/>
                </a:solidFill>
                <a:latin typeface="Bookman Old Style" panose="02050604050505020204"/>
              </a:rPr>
              <a:t>Showing the IOT devices and materials I will be using.</a:t>
            </a:r>
          </a:p>
          <a:p>
            <a:pPr marL="342900" indent="-342900" algn="ctr"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a:p>
            <a:pPr marL="342900" indent="-342900" defTabSz="342900">
              <a:buFont typeface="Arial" panose="020B0604020202020204" pitchFamily="34" charset="0"/>
              <a:buChar char="•"/>
            </a:pPr>
            <a:endParaRPr lang="en-US" sz="2100" b="1" cap="all" dirty="0">
              <a:ln w="3175" cmpd="sng">
                <a:noFill/>
              </a:ln>
              <a:solidFill>
                <a:prstClr val="white"/>
              </a:solidFill>
              <a:latin typeface="Bookman Old Style" panose="02050604050505020204"/>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2285997"/>
            <a:ext cx="9144000" cy="533403"/>
          </a:xfrm>
        </p:spPr>
        <p:txBody>
          <a:bodyPr>
            <a:normAutofit fontScale="90000"/>
          </a:bodyPr>
          <a:lstStyle/>
          <a:p>
            <a:pPr algn="ctr"/>
            <a:r>
              <a:rPr lang="en-US" sz="3300" b="1" dirty="0">
                <a:solidFill>
                  <a:schemeClr val="bg2">
                    <a:lumMod val="60000"/>
                    <a:lumOff val="40000"/>
                  </a:schemeClr>
                </a:solidFill>
              </a:rPr>
              <a:t>Materials Used</a:t>
            </a:r>
            <a:br>
              <a:rPr lang="en-US" sz="3300" b="1" dirty="0">
                <a:solidFill>
                  <a:schemeClr val="bg2">
                    <a:lumMod val="60000"/>
                    <a:lumOff val="40000"/>
                  </a:schemeClr>
                </a:solidFill>
              </a:rPr>
            </a:br>
            <a:endParaRPr lang="en-US" b="1" dirty="0">
              <a:solidFill>
                <a:schemeClr val="bg2">
                  <a:lumMod val="60000"/>
                  <a:lumOff val="40000"/>
                </a:schemeClr>
              </a:solidFill>
            </a:endParaRPr>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1146772"/>
            <a:ext cx="9144000" cy="787587"/>
          </a:xfrm>
        </p:spPr>
        <p:txBody>
          <a:bodyPr>
            <a:normAutofit fontScale="90000"/>
          </a:bodyPr>
          <a:lstStyle/>
          <a:p>
            <a:pPr algn="ctr"/>
            <a:r>
              <a:rPr lang="en-US" sz="4500" b="1" dirty="0">
                <a:solidFill>
                  <a:schemeClr val="bg2">
                    <a:lumMod val="60000"/>
                    <a:lumOff val="40000"/>
                  </a:schemeClr>
                </a:solidFill>
                <a:latin typeface="+mn-lt"/>
              </a:rPr>
              <a:t>SECTION</a:t>
            </a:r>
            <a:r>
              <a:rPr lang="en-US" sz="4950" b="1" dirty="0">
                <a:solidFill>
                  <a:schemeClr val="bg2">
                    <a:lumMod val="60000"/>
                    <a:lumOff val="40000"/>
                  </a:schemeClr>
                </a:solidFill>
                <a:latin typeface="+mn-lt"/>
              </a:rPr>
              <a:t> 1</a:t>
            </a:r>
          </a:p>
        </p:txBody>
      </p:sp>
    </p:spTree>
    <p:extLst>
      <p:ext uri="{BB962C8B-B14F-4D97-AF65-F5344CB8AC3E}">
        <p14:creationId xmlns:p14="http://schemas.microsoft.com/office/powerpoint/2010/main" val="2310256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9D5-89E7-F04A-9947-A9188BCDDA5E}"/>
              </a:ext>
            </a:extLst>
          </p:cNvPr>
          <p:cNvSpPr>
            <a:spLocks noGrp="1"/>
          </p:cNvSpPr>
          <p:nvPr>
            <p:ph type="title"/>
          </p:nvPr>
        </p:nvSpPr>
        <p:spPr>
          <a:xfrm>
            <a:off x="0" y="1066800"/>
            <a:ext cx="9144000" cy="1971061"/>
          </a:xfrm>
        </p:spPr>
        <p:txBody>
          <a:bodyPr>
            <a:normAutofit/>
          </a:bodyPr>
          <a:lstStyle/>
          <a:p>
            <a:pPr algn="ctr"/>
            <a:r>
              <a:rPr lang="en-US" sz="3000" b="1" dirty="0">
                <a:solidFill>
                  <a:schemeClr val="bg2">
                    <a:lumMod val="60000"/>
                    <a:lumOff val="40000"/>
                  </a:schemeClr>
                </a:solidFill>
              </a:rPr>
              <a:t>Project Challenges</a:t>
            </a:r>
            <a:br>
              <a:rPr lang="en-US" sz="3000" b="1" dirty="0">
                <a:solidFill>
                  <a:schemeClr val="bg2">
                    <a:lumMod val="60000"/>
                    <a:lumOff val="40000"/>
                  </a:schemeClr>
                </a:solidFill>
              </a:rPr>
            </a:br>
            <a:endParaRPr lang="en-US" sz="3000" b="1" dirty="0">
              <a:solidFill>
                <a:schemeClr val="bg2">
                  <a:lumMod val="60000"/>
                  <a:lumOff val="40000"/>
                </a:schemeClr>
              </a:solidFill>
            </a:endParaRPr>
          </a:p>
        </p:txBody>
      </p:sp>
      <p:sp>
        <p:nvSpPr>
          <p:cNvPr id="3" name="Content Placeholder 2">
            <a:extLst>
              <a:ext uri="{FF2B5EF4-FFF2-40B4-BE49-F238E27FC236}">
                <a16:creationId xmlns:a16="http://schemas.microsoft.com/office/drawing/2014/main" id="{27B28236-ECE3-4345-82B6-6D947FBD23CD}"/>
              </a:ext>
            </a:extLst>
          </p:cNvPr>
          <p:cNvSpPr>
            <a:spLocks noGrp="1"/>
          </p:cNvSpPr>
          <p:nvPr>
            <p:ph idx="1"/>
          </p:nvPr>
        </p:nvSpPr>
        <p:spPr>
          <a:xfrm>
            <a:off x="1" y="2514600"/>
            <a:ext cx="9143999" cy="3904338"/>
          </a:xfrm>
        </p:spPr>
        <p:txBody>
          <a:bodyPr>
            <a:normAutofit/>
          </a:bodyPr>
          <a:lstStyle/>
          <a:p>
            <a:r>
              <a:rPr lang="en-US" sz="2100" b="1" cap="all" dirty="0">
                <a:ln w="3175" cmpd="sng">
                  <a:noFill/>
                </a:ln>
                <a:solidFill>
                  <a:schemeClr val="tx1"/>
                </a:solidFill>
                <a:latin typeface="+mj-lt"/>
                <a:ea typeface="+mj-ea"/>
                <a:cs typeface="+mj-cs"/>
              </a:rPr>
              <a:t>One of the challenges I faced was </a:t>
            </a:r>
            <a:r>
              <a:rPr lang="en-US" sz="2100" b="1" cap="all" dirty="0">
                <a:ln w="3175" cmpd="sng">
                  <a:noFill/>
                </a:ln>
              </a:rPr>
              <a:t>during the free fall experiment when I tried to use the sponge with the ultrasonic sensor</a:t>
            </a:r>
            <a:r>
              <a:rPr lang="en-US" sz="2100" b="1" cap="all" dirty="0">
                <a:ln w="3175" cmpd="sng">
                  <a:noFill/>
                </a:ln>
                <a:solidFill>
                  <a:schemeClr val="tx1"/>
                </a:solidFill>
                <a:latin typeface="+mj-lt"/>
                <a:ea typeface="+mj-ea"/>
                <a:cs typeface="+mj-cs"/>
              </a:rPr>
              <a:t>. </a:t>
            </a:r>
            <a:endParaRPr lang="en-US" sz="2100" b="1" cap="all" dirty="0">
              <a:ln w="3175" cmpd="sng">
                <a:noFill/>
              </a:ln>
            </a:endParaRPr>
          </a:p>
          <a:p>
            <a:pPr lvl="1"/>
            <a:r>
              <a:rPr lang="en-US" sz="1900" b="1" cap="all" dirty="0">
                <a:ln w="3175" cmpd="sng">
                  <a:noFill/>
                </a:ln>
              </a:rPr>
              <a:t>The ultrasonic sensor was not showing data on the sponge falling, and I realized that was because it was absorbing the ultrasonic frequencies. </a:t>
            </a:r>
          </a:p>
          <a:p>
            <a:pPr lvl="1"/>
            <a:r>
              <a:rPr lang="en-US" sz="1900" b="1" cap="all" dirty="0">
                <a:ln w="3175" cmpd="sng">
                  <a:noFill/>
                </a:ln>
              </a:rPr>
              <a:t>I solved this problem by wrapping the sponge in paper to allow the sound waves to bounce back to the sensor.</a:t>
            </a:r>
            <a:endParaRPr lang="en-US" sz="2100" b="1" cap="all" dirty="0">
              <a:ln w="3175" cmpd="sng">
                <a:noFill/>
              </a:ln>
              <a:solidFill>
                <a:schemeClr val="tx1"/>
              </a:solidFill>
              <a:latin typeface="+mj-lt"/>
              <a:ea typeface="+mj-ea"/>
              <a:cs typeface="+mj-cs"/>
            </a:endParaRPr>
          </a:p>
          <a:p>
            <a:pPr algn="ctr"/>
            <a:endParaRPr lang="en-US" sz="2100" b="1" cap="all" dirty="0">
              <a:ln w="3175" cmpd="sng">
                <a:noFill/>
              </a:ln>
              <a:latin typeface="+mj-lt"/>
              <a:ea typeface="+mj-ea"/>
              <a:cs typeface="+mj-cs"/>
            </a:endParaRPr>
          </a:p>
          <a:p>
            <a:pPr algn="ctr"/>
            <a:endParaRPr lang="en-US" sz="2100" b="1" cap="all" dirty="0">
              <a:ln w="3175" cmpd="sng">
                <a:noFill/>
              </a:ln>
              <a:latin typeface="+mj-lt"/>
              <a:ea typeface="+mj-ea"/>
              <a:cs typeface="+mj-cs"/>
            </a:endParaRPr>
          </a:p>
        </p:txBody>
      </p:sp>
    </p:spTree>
    <p:extLst>
      <p:ext uri="{BB962C8B-B14F-4D97-AF65-F5344CB8AC3E}">
        <p14:creationId xmlns:p14="http://schemas.microsoft.com/office/powerpoint/2010/main" val="144409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9D5-89E7-F04A-9947-A9188BCDDA5E}"/>
              </a:ext>
            </a:extLst>
          </p:cNvPr>
          <p:cNvSpPr>
            <a:spLocks noGrp="1"/>
          </p:cNvSpPr>
          <p:nvPr>
            <p:ph type="title"/>
          </p:nvPr>
        </p:nvSpPr>
        <p:spPr>
          <a:xfrm>
            <a:off x="0" y="990600"/>
            <a:ext cx="9144000" cy="2047261"/>
          </a:xfrm>
        </p:spPr>
        <p:txBody>
          <a:bodyPr>
            <a:normAutofit/>
          </a:bodyPr>
          <a:lstStyle/>
          <a:p>
            <a:pPr algn="ctr"/>
            <a:r>
              <a:rPr lang="en-US" sz="3000" b="1" dirty="0">
                <a:solidFill>
                  <a:schemeClr val="bg2">
                    <a:lumMod val="60000"/>
                    <a:lumOff val="40000"/>
                  </a:schemeClr>
                </a:solidFill>
              </a:rPr>
              <a:t>Career Skills obtained</a:t>
            </a:r>
            <a:br>
              <a:rPr lang="en-US" sz="3000" b="1" dirty="0">
                <a:solidFill>
                  <a:schemeClr val="bg2">
                    <a:lumMod val="60000"/>
                    <a:lumOff val="40000"/>
                  </a:schemeClr>
                </a:solidFill>
              </a:rPr>
            </a:br>
            <a:endParaRPr lang="en-US" sz="3000" b="1" dirty="0">
              <a:solidFill>
                <a:schemeClr val="bg2">
                  <a:lumMod val="60000"/>
                  <a:lumOff val="40000"/>
                </a:schemeClr>
              </a:solidFill>
            </a:endParaRPr>
          </a:p>
        </p:txBody>
      </p:sp>
      <p:sp>
        <p:nvSpPr>
          <p:cNvPr id="3" name="Content Placeholder 2">
            <a:extLst>
              <a:ext uri="{FF2B5EF4-FFF2-40B4-BE49-F238E27FC236}">
                <a16:creationId xmlns:a16="http://schemas.microsoft.com/office/drawing/2014/main" id="{27B28236-ECE3-4345-82B6-6D947FBD23CD}"/>
              </a:ext>
            </a:extLst>
          </p:cNvPr>
          <p:cNvSpPr>
            <a:spLocks noGrp="1"/>
          </p:cNvSpPr>
          <p:nvPr>
            <p:ph idx="1"/>
          </p:nvPr>
        </p:nvSpPr>
        <p:spPr>
          <a:xfrm>
            <a:off x="1143000" y="2743200"/>
            <a:ext cx="7162800" cy="2598800"/>
          </a:xfrm>
        </p:spPr>
        <p:txBody>
          <a:bodyPr>
            <a:normAutofit/>
          </a:bodyPr>
          <a:lstStyle/>
          <a:p>
            <a:r>
              <a:rPr lang="en-US" sz="2100" b="1" cap="all" dirty="0">
                <a:ln w="3175" cmpd="sng">
                  <a:noFill/>
                </a:ln>
                <a:solidFill>
                  <a:schemeClr val="tx1"/>
                </a:solidFill>
                <a:latin typeface="+mj-lt"/>
                <a:ea typeface="+mj-ea"/>
                <a:cs typeface="+mj-cs"/>
              </a:rPr>
              <a:t>Analyzing raw data for useful applications</a:t>
            </a:r>
          </a:p>
          <a:p>
            <a:r>
              <a:rPr lang="en-US" sz="2100" b="1" cap="all" dirty="0">
                <a:ln w="3175" cmpd="sng">
                  <a:noFill/>
                </a:ln>
                <a:solidFill>
                  <a:schemeClr val="tx1"/>
                </a:solidFill>
                <a:latin typeface="+mj-lt"/>
                <a:ea typeface="+mj-ea"/>
                <a:cs typeface="+mj-cs"/>
              </a:rPr>
              <a:t>Critical Thinking</a:t>
            </a:r>
          </a:p>
          <a:p>
            <a:r>
              <a:rPr lang="en-US" sz="2100" b="1" cap="all" dirty="0">
                <a:ln w="3175" cmpd="sng">
                  <a:noFill/>
                </a:ln>
                <a:solidFill>
                  <a:schemeClr val="tx1"/>
                </a:solidFill>
                <a:latin typeface="+mj-lt"/>
                <a:ea typeface="+mj-ea"/>
                <a:cs typeface="+mj-cs"/>
              </a:rPr>
              <a:t>Experience utilizing IoT devices to solve complex problems</a:t>
            </a:r>
          </a:p>
          <a:p>
            <a:r>
              <a:rPr lang="en-US" sz="2100" b="1" cap="all" dirty="0">
                <a:ln w="3175" cmpd="sng">
                  <a:noFill/>
                </a:ln>
              </a:rPr>
              <a:t>Programming experience with Arduino</a:t>
            </a:r>
          </a:p>
          <a:p>
            <a:r>
              <a:rPr lang="en-US" sz="2100" b="1" cap="all" dirty="0">
                <a:ln w="3175" cmpd="sng">
                  <a:noFill/>
                </a:ln>
                <a:solidFill>
                  <a:schemeClr val="tx1"/>
                </a:solidFill>
                <a:latin typeface="+mj-lt"/>
                <a:ea typeface="+mj-ea"/>
                <a:cs typeface="+mj-cs"/>
              </a:rPr>
              <a:t>Programming experience with esp32</a:t>
            </a:r>
            <a:endParaRPr lang="en-US" sz="2100" b="1" cap="all" dirty="0">
              <a:ln w="3175" cmpd="sng">
                <a:noFill/>
              </a:ln>
              <a:latin typeface="+mj-lt"/>
              <a:ea typeface="+mj-ea"/>
              <a:cs typeface="+mj-cs"/>
            </a:endParaRPr>
          </a:p>
          <a:p>
            <a:pPr algn="ctr"/>
            <a:endParaRPr lang="en-US" sz="2100" b="1" cap="all" dirty="0">
              <a:ln w="3175" cmpd="sng">
                <a:noFill/>
              </a:ln>
              <a:latin typeface="+mj-lt"/>
              <a:ea typeface="+mj-ea"/>
              <a:cs typeface="+mj-cs"/>
            </a:endParaRPr>
          </a:p>
          <a:p>
            <a:pPr algn="ctr"/>
            <a:endParaRPr lang="en-US" sz="2100" b="1" cap="all" dirty="0">
              <a:ln w="3175" cmpd="sng">
                <a:noFill/>
              </a:ln>
              <a:latin typeface="+mj-lt"/>
              <a:ea typeface="+mj-ea"/>
              <a:cs typeface="+mj-cs"/>
            </a:endParaRPr>
          </a:p>
        </p:txBody>
      </p:sp>
    </p:spTree>
    <p:extLst>
      <p:ext uri="{BB962C8B-B14F-4D97-AF65-F5344CB8AC3E}">
        <p14:creationId xmlns:p14="http://schemas.microsoft.com/office/powerpoint/2010/main" val="1186256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9E6E-1C09-E14F-A700-0978410D10D3}"/>
              </a:ext>
            </a:extLst>
          </p:cNvPr>
          <p:cNvSpPr>
            <a:spLocks noGrp="1"/>
          </p:cNvSpPr>
          <p:nvPr>
            <p:ph type="title"/>
          </p:nvPr>
        </p:nvSpPr>
        <p:spPr>
          <a:xfrm>
            <a:off x="1" y="1314450"/>
            <a:ext cx="9143999" cy="1567167"/>
          </a:xfrm>
        </p:spPr>
        <p:txBody>
          <a:bodyPr>
            <a:normAutofit/>
          </a:bodyPr>
          <a:lstStyle/>
          <a:p>
            <a:pPr algn="ctr"/>
            <a:r>
              <a:rPr lang="en-US" sz="3000" b="1" dirty="0">
                <a:solidFill>
                  <a:schemeClr val="bg2">
                    <a:lumMod val="60000"/>
                    <a:lumOff val="40000"/>
                  </a:schemeClr>
                </a:solidFill>
              </a:rPr>
              <a:t>Conclusion</a:t>
            </a:r>
          </a:p>
        </p:txBody>
      </p:sp>
      <p:sp>
        <p:nvSpPr>
          <p:cNvPr id="3" name="Content Placeholder 2">
            <a:extLst>
              <a:ext uri="{FF2B5EF4-FFF2-40B4-BE49-F238E27FC236}">
                <a16:creationId xmlns:a16="http://schemas.microsoft.com/office/drawing/2014/main" id="{D69BFB18-E357-7542-8584-69A3AA28499F}"/>
              </a:ext>
            </a:extLst>
          </p:cNvPr>
          <p:cNvSpPr>
            <a:spLocks noGrp="1"/>
          </p:cNvSpPr>
          <p:nvPr>
            <p:ph idx="1"/>
          </p:nvPr>
        </p:nvSpPr>
        <p:spPr>
          <a:xfrm>
            <a:off x="1567984" y="3312043"/>
            <a:ext cx="7576017" cy="2688707"/>
          </a:xfrm>
        </p:spPr>
        <p:txBody>
          <a:bodyPr>
            <a:normAutofit/>
          </a:bodyPr>
          <a:lstStyle/>
          <a:p>
            <a:pPr marL="0" indent="0">
              <a:buNone/>
            </a:pPr>
            <a:r>
              <a:rPr lang="en-US" sz="1800" b="1" dirty="0"/>
              <a:t> </a:t>
            </a:r>
          </a:p>
          <a:p>
            <a:endParaRPr lang="en-US" sz="1800" b="1" dirty="0"/>
          </a:p>
        </p:txBody>
      </p:sp>
      <p:sp>
        <p:nvSpPr>
          <p:cNvPr id="5" name="Content Placeholder 2">
            <a:extLst>
              <a:ext uri="{FF2B5EF4-FFF2-40B4-BE49-F238E27FC236}">
                <a16:creationId xmlns:a16="http://schemas.microsoft.com/office/drawing/2014/main" id="{EFECDB50-3F27-A14B-AE28-B0F1DF30FCC0}"/>
              </a:ext>
            </a:extLst>
          </p:cNvPr>
          <p:cNvSpPr txBox="1">
            <a:spLocks/>
          </p:cNvSpPr>
          <p:nvPr/>
        </p:nvSpPr>
        <p:spPr>
          <a:xfrm>
            <a:off x="621195" y="2133600"/>
            <a:ext cx="7629745" cy="2983604"/>
          </a:xfrm>
          <a:prstGeom prst="rect">
            <a:avLst/>
          </a:prstGeom>
        </p:spPr>
        <p:txBody>
          <a:bodyPr vert="horz" lIns="68580" tIns="34290" rIns="68580" bIns="3429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defTabSz="342900">
              <a:spcAft>
                <a:spcPts val="750"/>
              </a:spcAft>
              <a:buClr>
                <a:prstClr val="white"/>
              </a:buClr>
              <a:buNone/>
            </a:pPr>
            <a:r>
              <a:rPr lang="en-US" sz="2400" b="1" dirty="0">
                <a:solidFill>
                  <a:prstClr val="white"/>
                </a:solidFill>
                <a:latin typeface="Rockwell" panose="02060603020205020403"/>
              </a:rPr>
              <a:t>While completing this project, I have learned the importance of IoT devices, and I have gained a better understanding of the laws of physics that govern our natural world.</a:t>
            </a:r>
          </a:p>
        </p:txBody>
      </p:sp>
    </p:spTree>
    <p:extLst>
      <p:ext uri="{BB962C8B-B14F-4D97-AF65-F5344CB8AC3E}">
        <p14:creationId xmlns:p14="http://schemas.microsoft.com/office/powerpoint/2010/main" val="1600586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CD66-3F48-434D-AE31-B8E0D639C3BA}"/>
              </a:ext>
            </a:extLst>
          </p:cNvPr>
          <p:cNvSpPr>
            <a:spLocks noGrp="1"/>
          </p:cNvSpPr>
          <p:nvPr>
            <p:ph type="title"/>
          </p:nvPr>
        </p:nvSpPr>
        <p:spPr>
          <a:xfrm>
            <a:off x="533400" y="1543053"/>
            <a:ext cx="6554867" cy="704846"/>
          </a:xfrm>
        </p:spPr>
        <p:txBody>
          <a:bodyPr/>
          <a:lstStyle/>
          <a:p>
            <a:r>
              <a:rPr lang="en-US" b="1" dirty="0">
                <a:solidFill>
                  <a:schemeClr val="bg2">
                    <a:lumMod val="60000"/>
                    <a:lumOff val="40000"/>
                  </a:schemeClr>
                </a:solidFill>
              </a:rPr>
              <a:t>REFERENCES</a:t>
            </a:r>
          </a:p>
        </p:txBody>
      </p:sp>
      <p:sp>
        <p:nvSpPr>
          <p:cNvPr id="3" name="Content Placeholder 2">
            <a:extLst>
              <a:ext uri="{FF2B5EF4-FFF2-40B4-BE49-F238E27FC236}">
                <a16:creationId xmlns:a16="http://schemas.microsoft.com/office/drawing/2014/main" id="{5AEC26AF-A95D-ED47-B08D-731B99E0E004}"/>
              </a:ext>
            </a:extLst>
          </p:cNvPr>
          <p:cNvSpPr>
            <a:spLocks noGrp="1"/>
          </p:cNvSpPr>
          <p:nvPr>
            <p:ph idx="1"/>
          </p:nvPr>
        </p:nvSpPr>
        <p:spPr>
          <a:xfrm>
            <a:off x="152401" y="3048000"/>
            <a:ext cx="8763000" cy="2667000"/>
          </a:xfrm>
        </p:spPr>
        <p:txBody>
          <a:bodyPr>
            <a:noAutofit/>
          </a:bodyPr>
          <a:lstStyle/>
          <a:p>
            <a:r>
              <a:rPr lang="en-US" b="1" dirty="0">
                <a:hlinkClick r:id="rId2">
                  <a:extLst>
                    <a:ext uri="{A12FA001-AC4F-418D-AE19-62706E023703}">
                      <ahyp:hlinkClr xmlns:ahyp="http://schemas.microsoft.com/office/drawing/2018/hyperlinkcolor" val="tx"/>
                    </a:ext>
                  </a:extLst>
                </a:hlinkClick>
              </a:rPr>
              <a:t>https://www.arduino.cc/</a:t>
            </a:r>
            <a:endParaRPr lang="en-US" b="1" dirty="0"/>
          </a:p>
          <a:p>
            <a:r>
              <a:rPr lang="en-US" b="1" dirty="0">
                <a:hlinkClick r:id="rId3">
                  <a:extLst>
                    <a:ext uri="{A12FA001-AC4F-418D-AE19-62706E023703}">
                      <ahyp:hlinkClr xmlns:ahyp="http://schemas.microsoft.com/office/drawing/2018/hyperlinkcolor" val="tx"/>
                    </a:ext>
                  </a:extLst>
                </a:hlinkClick>
              </a:rPr>
              <a:t>https://store.arduino.cc/products/arduino-mega-2560-rev3</a:t>
            </a:r>
            <a:endParaRPr lang="en-US" b="1" dirty="0"/>
          </a:p>
          <a:p>
            <a:r>
              <a:rPr lang="en-US" b="1" dirty="0">
                <a:hlinkClick r:id="rId4">
                  <a:extLst>
                    <a:ext uri="{A12FA001-AC4F-418D-AE19-62706E023703}">
                      <ahyp:hlinkClr xmlns:ahyp="http://schemas.microsoft.com/office/drawing/2018/hyperlinkcolor" val="tx"/>
                    </a:ext>
                  </a:extLst>
                </a:hlinkClick>
              </a:rPr>
              <a:t>https://www.espressif.com/en/products/socs/esp32</a:t>
            </a:r>
            <a:endParaRPr lang="en-US" b="1" dirty="0"/>
          </a:p>
          <a:p>
            <a:pPr marL="0" indent="0">
              <a:buNone/>
            </a:pPr>
            <a:endParaRPr lang="en-US" b="1" dirty="0">
              <a:solidFill>
                <a:schemeClr val="tx1"/>
              </a:solidFill>
            </a:endParaRPr>
          </a:p>
        </p:txBody>
      </p:sp>
    </p:spTree>
    <p:extLst>
      <p:ext uri="{BB962C8B-B14F-4D97-AF65-F5344CB8AC3E}">
        <p14:creationId xmlns:p14="http://schemas.microsoft.com/office/powerpoint/2010/main" val="1824713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1: Materials Used</a:t>
            </a:r>
          </a:p>
        </p:txBody>
      </p:sp>
      <p:pic>
        <p:nvPicPr>
          <p:cNvPr id="10" name="Picture Placeholder 3" descr="A picture containing map&#10;&#10;Description automatically generated">
            <a:extLst>
              <a:ext uri="{FF2B5EF4-FFF2-40B4-BE49-F238E27FC236}">
                <a16:creationId xmlns:a16="http://schemas.microsoft.com/office/drawing/2014/main" id="{FC6B5886-20AB-4AE2-60D1-3D5DB11AD7E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1219200" y="1219200"/>
            <a:ext cx="6172200" cy="4873625"/>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1851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1: Materials Used</a:t>
            </a:r>
          </a:p>
        </p:txBody>
      </p:sp>
      <p:pic>
        <p:nvPicPr>
          <p:cNvPr id="7" name="Picture Placeholder 3" descr="A picture containing text, circuit, electronics&#10;&#10;Description automatically generated">
            <a:extLst>
              <a:ext uri="{FF2B5EF4-FFF2-40B4-BE49-F238E27FC236}">
                <a16:creationId xmlns:a16="http://schemas.microsoft.com/office/drawing/2014/main" id="{CEE7AD85-2AA6-93AA-41BC-E9CA35D0AFD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1219200" y="1378156"/>
            <a:ext cx="6172200" cy="4873625"/>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7704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1: Materials Used</a:t>
            </a:r>
          </a:p>
        </p:txBody>
      </p:sp>
      <p:pic>
        <p:nvPicPr>
          <p:cNvPr id="7" name="Picture Placeholder 3" descr="A picture containing text&#10;&#10;Description automatically generated">
            <a:extLst>
              <a:ext uri="{FF2B5EF4-FFF2-40B4-BE49-F238E27FC236}">
                <a16:creationId xmlns:a16="http://schemas.microsoft.com/office/drawing/2014/main" id="{4EE063E8-F316-3BA9-3069-45139DD6387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a:xfrm>
            <a:off x="1295400" y="1295400"/>
            <a:ext cx="6172200" cy="4873625"/>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3723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1: Materials Used</a:t>
            </a:r>
          </a:p>
        </p:txBody>
      </p:sp>
      <p:pic>
        <p:nvPicPr>
          <p:cNvPr id="7" name="Picture Placeholder 3" descr="Graphical user interface, application, table&#10;&#10;Description automatically generated">
            <a:extLst>
              <a:ext uri="{FF2B5EF4-FFF2-40B4-BE49-F238E27FC236}">
                <a16:creationId xmlns:a16="http://schemas.microsoft.com/office/drawing/2014/main" id="{DCDAED58-7316-16A4-F4F8-3DD13A3F242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83" r="1283"/>
          <a:stretch>
            <a:fillRect/>
          </a:stretch>
        </p:blipFill>
        <p:spPr>
          <a:xfrm>
            <a:off x="1869407" y="1981200"/>
            <a:ext cx="4871786" cy="3846806"/>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FBDC8A07-D1E3-6417-DD7F-12F63544746C}"/>
              </a:ext>
            </a:extLst>
          </p:cNvPr>
          <p:cNvSpPr txBox="1"/>
          <p:nvPr/>
        </p:nvSpPr>
        <p:spPr>
          <a:xfrm>
            <a:off x="3429000" y="3962400"/>
            <a:ext cx="1905000" cy="369332"/>
          </a:xfrm>
          <a:prstGeom prst="rect">
            <a:avLst/>
          </a:prstGeom>
          <a:solidFill>
            <a:srgbClr val="61A3F1"/>
          </a:solidFill>
          <a:ln>
            <a:solidFill>
              <a:srgbClr val="0070C0"/>
            </a:solidFill>
          </a:ln>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solidFill>
                  <a:schemeClr val="bg1"/>
                </a:solidFill>
              </a:rPr>
              <a:t>Microsoft Excel</a:t>
            </a:r>
          </a:p>
        </p:txBody>
      </p:sp>
    </p:spTree>
    <p:extLst>
      <p:ext uri="{BB962C8B-B14F-4D97-AF65-F5344CB8AC3E}">
        <p14:creationId xmlns:p14="http://schemas.microsoft.com/office/powerpoint/2010/main" val="148559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520D7BE-0EEC-48FC-8493-AEA7137D4D15}"/>
              </a:ext>
            </a:extLst>
          </p:cNvPr>
          <p:cNvSpPr/>
          <p:nvPr/>
        </p:nvSpPr>
        <p:spPr>
          <a:xfrm>
            <a:off x="35456" y="76200"/>
            <a:ext cx="2174344" cy="533400"/>
          </a:xfrm>
          <a:prstGeom prst="roundRect">
            <a:avLst/>
          </a:prstGeom>
          <a:gradFill>
            <a:gsLst>
              <a:gs pos="0">
                <a:schemeClr val="accent1">
                  <a:tint val="98000"/>
                  <a:lumMod val="114000"/>
                </a:schemeClr>
              </a:gs>
              <a:gs pos="76000">
                <a:srgbClr val="630A0A"/>
              </a:gs>
            </a:gsLst>
          </a:gradFill>
          <a:effectLst>
            <a:outerShdw blurRad="462391" dist="68671" dir="3000000" sx="102000" sy="102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r>
              <a:rPr lang="en-US" sz="1250" dirty="0">
                <a:solidFill>
                  <a:schemeClr val="bg2">
                    <a:lumMod val="60000"/>
                    <a:lumOff val="40000"/>
                  </a:schemeClr>
                </a:solidFill>
                <a:latin typeface="Rockwell" panose="02060603020205020403"/>
              </a:rPr>
              <a:t>Section 1: Materials Used</a:t>
            </a:r>
          </a:p>
        </p:txBody>
      </p:sp>
      <p:pic>
        <p:nvPicPr>
          <p:cNvPr id="8" name="Picture Placeholder 3" descr="Graphical user interface, text, application, email&#10;&#10;Description automatically generated">
            <a:extLst>
              <a:ext uri="{FF2B5EF4-FFF2-40B4-BE49-F238E27FC236}">
                <a16:creationId xmlns:a16="http://schemas.microsoft.com/office/drawing/2014/main" id="{A241942A-A8E7-3F84-87C0-5804D3E0120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283" r="1283"/>
          <a:stretch>
            <a:fillRect/>
          </a:stretch>
        </p:blipFill>
        <p:spPr>
          <a:xfrm>
            <a:off x="1447800" y="1371600"/>
            <a:ext cx="6019331" cy="4756947"/>
          </a:xfrm>
          <a:prstGeom prst="roundRect">
            <a:avLst>
              <a:gd name="adj" fmla="val 2469"/>
            </a:avLst>
          </a:prstGeom>
          <a:solidFill>
            <a:srgbClr val="FFFFFF">
              <a:shade val="85000"/>
            </a:srgbClr>
          </a:solidFill>
          <a:ln w="3175" cap="sq">
            <a:solidFill>
              <a:schemeClr val="accent1"/>
            </a:solidFill>
            <a:miter lim="800000"/>
          </a:ln>
          <a:effectLst>
            <a:outerShdw blurRad="428183" dist="70226" dir="3300000" sx="101682" sy="101682" algn="tl" rotWithShape="0">
              <a:prstClr val="black"/>
            </a:outerShdw>
            <a:softEdge rad="635000"/>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3F2D121-AC1F-B022-4C4A-525C2FB2F571}"/>
              </a:ext>
            </a:extLst>
          </p:cNvPr>
          <p:cNvSpPr txBox="1"/>
          <p:nvPr/>
        </p:nvSpPr>
        <p:spPr>
          <a:xfrm>
            <a:off x="3695347" y="2514600"/>
            <a:ext cx="1524235" cy="369332"/>
          </a:xfrm>
          <a:prstGeom prst="rect">
            <a:avLst/>
          </a:prstGeom>
          <a:solidFill>
            <a:srgbClr val="61A3F1"/>
          </a:solidFill>
          <a:ln>
            <a:solidFill>
              <a:srgbClr val="0070C0"/>
            </a:solidFill>
          </a:ln>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solidFill>
                  <a:schemeClr val="bg1"/>
                </a:solidFill>
              </a:rPr>
              <a:t>Arduino IDE</a:t>
            </a:r>
          </a:p>
        </p:txBody>
      </p:sp>
    </p:spTree>
    <p:extLst>
      <p:ext uri="{BB962C8B-B14F-4D97-AF65-F5344CB8AC3E}">
        <p14:creationId xmlns:p14="http://schemas.microsoft.com/office/powerpoint/2010/main" val="1198212474"/>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themeOverride>
</file>

<file path=ppt/theme/themeOverride2.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themeOverride>
</file>

<file path=ppt/theme/themeOverride3.xml><?xml version="1.0" encoding="utf-8"?>
<a:themeOverride xmlns:a="http://schemas.openxmlformats.org/drawingml/2006/main">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0F883F57245246A7747A9329048B46" ma:contentTypeVersion="17" ma:contentTypeDescription="Create a new document." ma:contentTypeScope="" ma:versionID="6c3c293f3e8abce8be2ba9b97401e344">
  <xsd:schema xmlns:xsd="http://www.w3.org/2001/XMLSchema" xmlns:xs="http://www.w3.org/2001/XMLSchema" xmlns:p="http://schemas.microsoft.com/office/2006/metadata/properties" xmlns:ns1="http://schemas.microsoft.com/sharepoint/v3" xmlns:ns2="b8820432-3450-4e09-b17f-565094e588be" xmlns:ns3="b7b956fb-0613-46b7-a92d-14c47de7bd00" targetNamespace="http://schemas.microsoft.com/office/2006/metadata/properties" ma:root="true" ma:fieldsID="3ddc009a799b631f0260fbec5139ad7a" ns1:_="" ns2:_="" ns3:_="">
    <xsd:import namespace="http://schemas.microsoft.com/sharepoint/v3"/>
    <xsd:import namespace="b8820432-3450-4e09-b17f-565094e588be"/>
    <xsd:import namespace="b7b956fb-0613-46b7-a92d-14c47de7bd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EventHashCode" minOccurs="0"/>
                <xsd:element ref="ns2:MediaServiceGenerationTime" minOccurs="0"/>
                <xsd:element ref="ns2:Comments" minOccurs="0"/>
                <xsd:element ref="ns1:_ip_UnifiedCompliancePolicyProperties" minOccurs="0"/>
                <xsd:element ref="ns1:_ip_UnifiedCompliancePolicyUIAc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820432-3450-4e09-b17f-565094e588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Comments" ma:index="18" nillable="true" ma:displayName="Comments" ma:internalName="Comments">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7b956fb-0613-46b7-a92d-14c47de7bd00" elementFormDefault="qualified">
    <xsd:import namespace="http://schemas.microsoft.com/office/2006/documentManagement/types"/>
    <xsd:import namespace="http://schemas.microsoft.com/office/infopath/2007/PartnerControls"/>
    <xsd:element name="SharedWithUsers" ma:index="14"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Comments xmlns="b8820432-3450-4e09-b17f-565094e588be"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1A2272-3BFA-4322-BB25-E51A5D44E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8820432-3450-4e09-b17f-565094e588be"/>
    <ds:schemaRef ds:uri="b7b956fb-0613-46b7-a92d-14c47de7bd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B90DE2-8731-4B13-A4D6-6D060EA2EB5C}">
  <ds:schemaRef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http://schemas.microsoft.com/office/2006/documentManagement/types"/>
    <ds:schemaRef ds:uri="b8820432-3450-4e09-b17f-565094e588be"/>
    <ds:schemaRef ds:uri="http://purl.org/dc/dcmitype/"/>
    <ds:schemaRef ds:uri="http://www.w3.org/XML/1998/namespace"/>
    <ds:schemaRef ds:uri="b7b956fb-0613-46b7-a92d-14c47de7bd00"/>
    <ds:schemaRef ds:uri="http://schemas.microsoft.com/sharepoint/v3"/>
    <ds:schemaRef ds:uri="http://purl.org/dc/terms/"/>
  </ds:schemaRefs>
</ds:datastoreItem>
</file>

<file path=customXml/itemProps3.xml><?xml version="1.0" encoding="utf-8"?>
<ds:datastoreItem xmlns:ds="http://schemas.openxmlformats.org/officeDocument/2006/customXml" ds:itemID="{395E647C-F172-4223-BB60-8967255956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928</TotalTime>
  <Words>1426</Words>
  <Application>Microsoft Macintosh PowerPoint</Application>
  <PresentationFormat>On-screen Show (4:3)</PresentationFormat>
  <Paragraphs>158</Paragraphs>
  <Slides>43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Bookman Old Style</vt:lpstr>
      <vt:lpstr>Calibri</vt:lpstr>
      <vt:lpstr>Century Gothic</vt:lpstr>
      <vt:lpstr>Rockwell</vt:lpstr>
      <vt:lpstr>Wingdings 3</vt:lpstr>
      <vt:lpstr>Ion</vt:lpstr>
      <vt:lpstr>PHYS204: The Governing Laws of Physics</vt:lpstr>
      <vt:lpstr>Introduction</vt:lpstr>
      <vt:lpstr>Concepts Covered</vt:lpstr>
      <vt:lpstr>SECTION 1</vt:lpstr>
      <vt:lpstr>PowerPoint Presentation</vt:lpstr>
      <vt:lpstr>PowerPoint Presentation</vt:lpstr>
      <vt:lpstr>PowerPoint Presentation</vt:lpstr>
      <vt:lpstr>PowerPoint Presentation</vt:lpstr>
      <vt:lpstr>PowerPoint Presentation</vt:lpstr>
      <vt:lpstr>Precision of Ultrasonic Sensor </vt:lpstr>
      <vt:lpstr>PowerPoint Presentation</vt:lpstr>
      <vt:lpstr>PowerPoint Presentation</vt:lpstr>
      <vt:lpstr>PowerPoint Presentation</vt:lpstr>
      <vt:lpstr>PowerPoint Presentation</vt:lpstr>
      <vt:lpstr>Conclusions</vt:lpstr>
      <vt:lpstr>Gravitational Acceleration </vt:lpstr>
      <vt:lpstr>PowerPoint Presentation</vt:lpstr>
      <vt:lpstr>PowerPoint Presentation</vt:lpstr>
      <vt:lpstr>PowerPoint Presentation</vt:lpstr>
      <vt:lpstr>PowerPoint Presentation</vt:lpstr>
      <vt:lpstr>PowerPoint Presentation</vt:lpstr>
      <vt:lpstr>PowerPoint Presentation</vt:lpstr>
      <vt:lpstr>Conclusions</vt:lpstr>
      <vt:lpstr>Conservation Of Energy </vt:lpstr>
      <vt:lpstr>PowerPoint Presentation</vt:lpstr>
      <vt:lpstr>PowerPoint Presentation</vt:lpstr>
      <vt:lpstr>PowerPoint Presentation</vt:lpstr>
      <vt:lpstr>Conclusions</vt:lpstr>
      <vt:lpstr>Rotational Motion </vt:lpstr>
      <vt:lpstr>PowerPoint Presentation</vt:lpstr>
      <vt:lpstr>PowerPoint Presentation</vt:lpstr>
      <vt:lpstr>PowerPoint Presentation</vt:lpstr>
      <vt:lpstr>PowerPoint Presentation</vt:lpstr>
      <vt:lpstr>Conclusions</vt:lpstr>
      <vt:lpstr>Hall Effect </vt:lpstr>
      <vt:lpstr>PowerPoint Presentation</vt:lpstr>
      <vt:lpstr>PowerPoint Presentation</vt:lpstr>
      <vt:lpstr>PowerPoint Presentation</vt:lpstr>
      <vt:lpstr>Conclusions</vt:lpstr>
      <vt:lpstr>Project Challenges </vt:lpstr>
      <vt:lpstr>Career Skills obtained </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NETW190 Module 1 Visio Network Diagram</dc:title>
  <dc:creator>HP</dc:creator>
  <cp:lastModifiedBy>Duncan, Jeremy</cp:lastModifiedBy>
  <cp:revision>136</cp:revision>
  <dcterms:created xsi:type="dcterms:W3CDTF">2019-04-16T16:54:41Z</dcterms:created>
  <dcterms:modified xsi:type="dcterms:W3CDTF">2022-06-14T21:00:55Z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0x0101006B0F883F57245246A7747A9329048B46</vt:lpwstr>
  </property>
</Properties>
</file>